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36" r:id="rId3"/>
    <p:sldId id="371" r:id="rId5"/>
    <p:sldId id="389" r:id="rId6"/>
    <p:sldId id="390" r:id="rId7"/>
    <p:sldId id="391" r:id="rId8"/>
    <p:sldId id="33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AA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>
          <a:xfrm>
            <a:off x="685800" y="4400550"/>
            <a:ext cx="5819140" cy="4064000"/>
          </a:xfrm>
        </p:spPr>
        <p:txBody>
          <a:bodyPr/>
          <a:p>
            <a:pPr algn="just"/>
            <a:r>
              <a:rPr lang="ru-RU" altLang="en-US"/>
              <a:t>     </a:t>
            </a:r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>
          <a:xfrm>
            <a:off x="685800" y="4400550"/>
            <a:ext cx="5819140" cy="4064000"/>
          </a:xfrm>
        </p:spPr>
        <p:txBody>
          <a:bodyPr/>
          <a:p>
            <a:pPr algn="just"/>
            <a:r>
              <a:rPr lang="ru-RU" altLang="en-US"/>
              <a:t>      </a:t>
            </a:r>
            <a:r>
              <a:rPr lang="ru-RU" altLang="en-US" sz="1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>
          <a:xfrm>
            <a:off x="685800" y="4400550"/>
            <a:ext cx="5819140" cy="4064000"/>
          </a:xfrm>
        </p:spPr>
        <p:txBody>
          <a:bodyPr/>
          <a:p>
            <a:pPr algn="just"/>
            <a:r>
              <a:rPr lang="ru-RU" altLang="en-US"/>
              <a:t>      </a:t>
            </a:r>
            <a:r>
              <a:rPr lang="ru-RU" altLang="en-US" sz="1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>
          <a:xfrm>
            <a:off x="685800" y="4400550"/>
            <a:ext cx="5819140" cy="4064000"/>
          </a:xfrm>
        </p:spPr>
        <p:txBody>
          <a:bodyPr/>
          <a:p>
            <a:pPr algn="just"/>
            <a:r>
              <a:rPr lang="ru-RU" altLang="en-US"/>
              <a:t>      </a:t>
            </a:r>
            <a:r>
              <a:rPr lang="ru-RU" altLang="en-US" sz="1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  <p:sp>
        <p:nvSpPr>
          <p:cNvPr id="3" name="Замещающий текст 2"/>
          <p:cNvSpPr/>
          <p:nvPr>
            <p:ph type="body" idx="3"/>
          </p:nvPr>
        </p:nvSpPr>
        <p:spPr>
          <a:xfrm>
            <a:off x="685800" y="4400550"/>
            <a:ext cx="5819140" cy="4064000"/>
          </a:xfrm>
        </p:spPr>
        <p:txBody>
          <a:bodyPr/>
          <a:p>
            <a:pPr algn="just"/>
            <a:r>
              <a:rPr lang="ru-RU" altLang="en-US"/>
              <a:t>      </a:t>
            </a:r>
            <a:r>
              <a:rPr lang="ru-RU" altLang="en-US" sz="1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sz="1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/>
          <p:nvPr>
            <p:ph type="sldImg" idx="2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53000">
              <a:schemeClr val="accent1">
                <a:lumMod val="5000"/>
                <a:lumOff val="95000"/>
              </a:schemeClr>
            </a:gs>
            <a:gs pos="76000">
              <a:schemeClr val="accent1">
                <a:lumMod val="17000"/>
                <a:lumOff val="83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6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9465" y="1881505"/>
            <a:ext cx="10593070" cy="2657475"/>
          </a:xfrm>
        </p:spPr>
        <p:txBody>
          <a:bodyPr>
            <a:noAutofit/>
          </a:bodyPr>
          <a:p>
            <a:r>
              <a:rPr lang="ru-RU" altLang="en-US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uFillTx/>
                <a:latin typeface="Cambria" panose="02040503050406030204" charset="0"/>
                <a:ea typeface="SimSun" panose="02010600030101010101" pitchFamily="2" charset="-122"/>
                <a:cs typeface="Cambria" panose="02040503050406030204" charset="0"/>
              </a:rPr>
              <a:t>О проведении апробации модели оценки ИКТ-компетенций работников общеобразовательных организаций</a:t>
            </a:r>
            <a:endParaRPr lang="ru-RU" altLang="en-US" sz="4800" b="1">
              <a:ln w="9525">
                <a:solidFill>
                  <a:schemeClr val="bg1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uFillTx/>
              <a:latin typeface="Cambria" panose="02040503050406030204" charset="0"/>
              <a:ea typeface="SimSun" panose="02010600030101010101" pitchFamily="2" charset="-122"/>
              <a:cs typeface="Cambria" panose="02040503050406030204" charset="0"/>
            </a:endParaRPr>
          </a:p>
        </p:txBody>
      </p:sp>
      <p:sp>
        <p:nvSpPr>
          <p:cNvPr id="5" name="Прямоугольник 3"/>
          <p:cNvSpPr>
            <a:spLocks noChangeArrowheads="1"/>
          </p:cNvSpPr>
          <p:nvPr/>
        </p:nvSpPr>
        <p:spPr bwMode="auto">
          <a:xfrm>
            <a:off x="7712075" y="4772660"/>
            <a:ext cx="4173220" cy="184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ru-RU" altLang="ru-RU" sz="1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Горностаева Татьяна Юрьевна</a:t>
            </a:r>
            <a:endParaRPr lang="ru-RU" altLang="ru-RU" sz="1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r">
              <a:defRPr/>
            </a:pPr>
            <a:r>
              <a:rPr lang="ru-RU" sz="16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начальник управления по надзору и контролю в сфере образования министерства образования, науки и молодежной политики Краснодарского края</a:t>
            </a:r>
            <a:endParaRPr lang="en-US" altLang="ru-RU" sz="16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alt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167640" y="506095"/>
            <a:ext cx="11866880" cy="21228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400" b="1"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Национальная система профессионального роста педагогических работников РФ  </a:t>
            </a:r>
            <a:endParaRPr lang="ru-RU" altLang="en-US" sz="2400" b="1"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 fontAlgn="auto">
              <a:spcBef>
                <a:spcPts val="0"/>
              </a:spcBef>
            </a:pPr>
            <a:r>
              <a:rPr lang="ru-RU" altLang="en-US" sz="2400" b="1"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(распоряжение Правительства РФ от 11 декабря 2019г. № 3273-р</a:t>
            </a:r>
            <a:endParaRPr lang="ru-RU" altLang="en-US" sz="2400" b="1"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 fontAlgn="auto">
              <a:spcBef>
                <a:spcPts val="0"/>
              </a:spcBef>
            </a:pPr>
            <a:r>
              <a:rPr lang="ru-RU" altLang="en-US" sz="2400" b="1"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с изменениями от 7 октября 2020 г. № 2580-р)</a:t>
            </a:r>
            <a:endParaRPr lang="ru-RU" altLang="en-US"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l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II. Непрерывное профессиональное развитие педагогических работников и управленческих кадров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 algn="l" fontAlgn="auto">
              <a:spcBef>
                <a:spcPts val="0"/>
              </a:spcBef>
              <a:buFont typeface="Arial" panose="020B0604020202020204" pitchFamily="34" charset="0"/>
              <a:buChar char="‒"/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создание и внедрение единой федеральной системы научно-методического сопровождения педагогических работников и управленческих кадров</a:t>
            </a:r>
            <a:endParaRPr lang="ru-RU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738630" y="2661285"/>
            <a:ext cx="1078230" cy="1166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167640" y="4004310"/>
            <a:ext cx="46977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Выявление </a:t>
            </a:r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профессиональных дефицитов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 педагогических работников по 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 предметным, 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методическим, 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психолого-педагогическим, 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коммуникативным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 компетенциям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214745" y="2661285"/>
            <a:ext cx="5465445" cy="1198880"/>
          </a:xfrm>
          <a:prstGeom prst="rect">
            <a:avLst/>
          </a:prstGeom>
          <a:noFill/>
          <a:ln w="28575">
            <a:gradFill>
              <a:gsLst>
                <a:gs pos="0">
                  <a:srgbClr val="012D86"/>
                </a:gs>
                <a:gs pos="100000">
                  <a:srgbClr val="0E2557"/>
                </a:gs>
              </a:gsLst>
            </a:gradFill>
          </a:ln>
        </p:spPr>
        <p:txBody>
          <a:bodyPr wrap="square" rtlCol="0">
            <a:spAutoFit/>
          </a:bodyPr>
          <a:p>
            <a:pPr algn="ctr"/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ПС «Педагог (педагогическая деятельность в сфере дошкольного,начального общего, основного общего, среднего общего образования) (воспитатель, учитель)» 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5461000" y="3827780"/>
            <a:ext cx="697293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2000" b="1">
                <a:latin typeface="Times New Roman" panose="02020603050405020304" charset="0"/>
                <a:cs typeface="Times New Roman" panose="02020603050405020304" charset="0"/>
              </a:rPr>
              <a:t>Трудовые действия</a:t>
            </a:r>
            <a:endParaRPr lang="ru-RU" altLang="en-US" sz="20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Формирование навыков, связанных с информационно-коммуникационными технологиями (далее - ИКТ)</a:t>
            </a:r>
            <a:endParaRPr lang="ru-RU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 b="1">
                <a:latin typeface="Times New Roman" panose="02020603050405020304" charset="0"/>
                <a:cs typeface="Times New Roman" panose="02020603050405020304" charset="0"/>
              </a:rPr>
              <a:t>Трудовые умения</a:t>
            </a:r>
            <a:endParaRPr lang="ru-RU" altLang="en-US" sz="20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 u="sng">
                <a:latin typeface="Times New Roman" panose="02020603050405020304" charset="0"/>
                <a:cs typeface="Times New Roman" panose="02020603050405020304" charset="0"/>
              </a:rPr>
              <a:t>Владеть ИКТ-компетентностями</a:t>
            </a:r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ru-RU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общепользовательской ИКТ-компетентностью; </a:t>
            </a:r>
            <a:endParaRPr lang="ru-RU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общепедагогической ИКТ-компетентностью;</a:t>
            </a:r>
            <a:endParaRPr lang="ru-RU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000">
                <a:latin typeface="Times New Roman" panose="02020603050405020304" charset="0"/>
                <a:cs typeface="Times New Roman" panose="02020603050405020304" charset="0"/>
              </a:rPr>
              <a:t>предметно-педагогической ИКТ-компетентностью</a:t>
            </a:r>
            <a:endParaRPr lang="ru-RU" altLang="en-US"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Текстовое поле 5"/>
          <p:cNvSpPr txBox="1"/>
          <p:nvPr/>
        </p:nvSpPr>
        <p:spPr>
          <a:xfrm>
            <a:off x="270510" y="114935"/>
            <a:ext cx="11650980" cy="1506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Апробация модели оценки </a:t>
            </a:r>
            <a:r>
              <a:rPr lang="ru-RU" altLang="en-US" sz="3200" b="1" u="sng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ИКТ-компетенций</a:t>
            </a:r>
            <a:r>
              <a:rPr lang="ru-RU" alt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учителей</a:t>
            </a:r>
            <a:endParaRPr lang="ru-RU" altLang="en-US" sz="32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32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истории, математики, информатики, биологии</a:t>
            </a:r>
            <a:endParaRPr lang="ru-RU" altLang="en-US" sz="32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800" b="1" i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Март 2022 года</a:t>
            </a:r>
            <a:endParaRPr lang="ru-RU" altLang="en-US" sz="32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131445" y="1621790"/>
            <a:ext cx="6036945" cy="73723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70000"/>
              </a:lnSpc>
            </a:pPr>
            <a:r>
              <a:rPr lang="ru-RU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Инициатор</a:t>
            </a:r>
            <a:r>
              <a:rPr lang="ru-RU" sz="2000" b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sz="2000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70000"/>
              </a:lnSpc>
            </a:pPr>
            <a:r>
              <a:rPr lang="ru-RU" sz="2000" b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Федеральная служба по надзору в сфере образования и науки</a:t>
            </a:r>
            <a:endParaRPr lang="ru-RU" sz="2000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6760210" y="1621790"/>
            <a:ext cx="5083810" cy="64516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90000"/>
              </a:lnSpc>
            </a:pPr>
            <a:r>
              <a:rPr lang="ru-RU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Федеральный оператор</a:t>
            </a:r>
            <a:r>
              <a:rPr lang="ru-RU" sz="2000" b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sz="2000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90000"/>
              </a:lnSpc>
            </a:pPr>
            <a:r>
              <a:rPr lang="ru-RU" sz="2000" b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АНО РЦПНОСКП «Инициатива»</a:t>
            </a:r>
            <a:endParaRPr lang="ru-RU" sz="2000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4" name="Изображение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445" y="2572385"/>
            <a:ext cx="2757170" cy="2672715"/>
          </a:xfrm>
          <a:prstGeom prst="rect">
            <a:avLst/>
          </a:prstGeom>
        </p:spPr>
      </p:pic>
      <p:sp>
        <p:nvSpPr>
          <p:cNvPr id="45" name="Текстовое поле 44"/>
          <p:cNvSpPr txBox="1"/>
          <p:nvPr/>
        </p:nvSpPr>
        <p:spPr>
          <a:xfrm>
            <a:off x="3033395" y="2632075"/>
            <a:ext cx="3134995" cy="255333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70000"/>
              </a:lnSpc>
            </a:pPr>
            <a:r>
              <a:rPr lang="ru-RU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Письмо от 18.01.2022 г. № 08-12 </a:t>
            </a:r>
            <a:endParaRPr lang="ru-RU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110000"/>
              </a:lnSpc>
            </a:pPr>
            <a:r>
              <a:rPr lang="ru-RU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«О проведении в 2022 году апробации модели оценки ИКТ-компетенций работников общеобразовательных организаций»</a:t>
            </a:r>
            <a:endParaRPr lang="ru-RU" sz="2000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6" name="Текстовое поле 45"/>
          <p:cNvSpPr txBox="1"/>
          <p:nvPr/>
        </p:nvSpPr>
        <p:spPr>
          <a:xfrm>
            <a:off x="261620" y="5504180"/>
            <a:ext cx="5776595" cy="11239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 fontAlgn="auto">
              <a:lnSpc>
                <a:spcPct val="70000"/>
              </a:lnSpc>
            </a:pPr>
            <a:r>
              <a:rPr lang="ru-RU" sz="3200" b="1" i="1"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Участники:   </a:t>
            </a:r>
            <a:endParaRPr lang="ru-RU" sz="3200" b="1" i="1"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70000"/>
              </a:lnSpc>
            </a:pPr>
            <a:r>
              <a:rPr lang="ru-RU" sz="3200" b="1" i="1"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 субъекта, </a:t>
            </a:r>
            <a:endParaRPr lang="ru-RU" sz="3200" b="1" i="1"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70000"/>
              </a:lnSpc>
            </a:pPr>
            <a:r>
              <a:rPr lang="ru-RU" sz="3200" b="1" i="1"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более 5300 учителей</a:t>
            </a:r>
            <a:endParaRPr lang="ru-RU" sz="3200" b="1" i="1"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6760845" y="2451100"/>
            <a:ext cx="5083810" cy="83756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90000"/>
              </a:lnSpc>
            </a:pPr>
            <a:r>
              <a:rPr lang="ru-RU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Приказ Министерства образования, науки и молодежной политики Краснодарского края от 04.02.2022 г. № 208</a:t>
            </a:r>
            <a:endParaRPr lang="ru-RU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770" y="3275965"/>
            <a:ext cx="5521960" cy="134239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6760845" y="4816475"/>
            <a:ext cx="5083810" cy="83756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90000"/>
              </a:lnSpc>
            </a:pPr>
            <a:r>
              <a:rPr lang="ru-RU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Приказ Министерства образования, науки и молодежной политики Краснодарского края от 24.02.2022 г. № 414</a:t>
            </a:r>
            <a:endParaRPr lang="ru-RU" b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75" y="5654040"/>
            <a:ext cx="5953125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Текстовое поле 5"/>
          <p:cNvSpPr txBox="1"/>
          <p:nvPr/>
        </p:nvSpPr>
        <p:spPr>
          <a:xfrm>
            <a:off x="193040" y="247650"/>
            <a:ext cx="116509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24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Апробация модели оценки ИКТ-компетенций учителей</a:t>
            </a:r>
            <a:endParaRPr lang="ru-RU" altLang="en-US" sz="24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24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Краснодарский край         </a:t>
            </a:r>
            <a:endParaRPr lang="ru-RU" altLang="en-US" sz="24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ru-RU" altLang="en-US" sz="2400" b="1" u="sng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28-31 марта 2022 года</a:t>
            </a:r>
            <a:endParaRPr lang="ru-RU" altLang="en-US" sz="24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372745" y="1651000"/>
            <a:ext cx="2386330" cy="68135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4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История</a:t>
            </a: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altLang="en-US" sz="24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54 учителя </a:t>
            </a:r>
            <a:endParaRPr lang="ru-RU" altLang="en-US" sz="4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6156960" y="1651000"/>
            <a:ext cx="2818130" cy="68135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4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Математика</a:t>
            </a: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altLang="en-US" sz="24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49 учителей</a:t>
            </a:r>
            <a:endParaRPr lang="ru-RU" altLang="en-US" sz="4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3288665" y="1651000"/>
            <a:ext cx="2386330" cy="68135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4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Информатика</a:t>
            </a: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ru-RU" altLang="en-US" sz="24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 учителя </a:t>
            </a:r>
            <a:endParaRPr lang="ru-RU" altLang="en-US" sz="4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9457055" y="1651000"/>
            <a:ext cx="2386330" cy="68135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4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Биология</a:t>
            </a:r>
            <a:endParaRPr lang="ru-RU" altLang="en-US" sz="24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4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48 учителей</a:t>
            </a:r>
            <a:endParaRPr lang="ru-RU" altLang="en-US" sz="24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5" name="Изображение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2745" y="3042920"/>
            <a:ext cx="3048635" cy="3495675"/>
          </a:xfrm>
          <a:prstGeom prst="rect">
            <a:avLst/>
          </a:prstGeom>
        </p:spPr>
      </p:pic>
      <p:sp>
        <p:nvSpPr>
          <p:cNvPr id="16" name="Текстовое поле 15"/>
          <p:cNvSpPr txBox="1"/>
          <p:nvPr/>
        </p:nvSpPr>
        <p:spPr>
          <a:xfrm>
            <a:off x="3677920" y="3042920"/>
            <a:ext cx="2908300" cy="353822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Краснодар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Новороссийск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Сочи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Районы: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Абинский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Ейский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Каневской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Красноармейский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Новокубанский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Приморско-Ахтарский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Славянский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Тимашевский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Тихорецкий</a:t>
            </a:r>
            <a:endParaRPr lang="ru-RU" altLang="en-US" sz="2000" b="1" i="1" u="sng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Усть-Лабинский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6951980" y="2705735"/>
            <a:ext cx="3667125" cy="33718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Определены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Текстовое поле 17"/>
          <p:cNvSpPr txBox="1"/>
          <p:nvPr/>
        </p:nvSpPr>
        <p:spPr>
          <a:xfrm>
            <a:off x="7134225" y="3035300"/>
            <a:ext cx="3029585" cy="20612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-пункты проведения апробации 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ответственные за проведение апробации в МО 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технические специалисты в пунктах проведения апробации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Текстовое поле 18"/>
          <p:cNvSpPr txBox="1"/>
          <p:nvPr/>
        </p:nvSpPr>
        <p:spPr>
          <a:xfrm>
            <a:off x="6951980" y="5955030"/>
            <a:ext cx="3062605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-учителей - участников апробации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Текстовое поле 19"/>
          <p:cNvSpPr txBox="1"/>
          <p:nvPr/>
        </p:nvSpPr>
        <p:spPr>
          <a:xfrm>
            <a:off x="10514330" y="3925570"/>
            <a:ext cx="1677670" cy="3371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до 21.02.2022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1" name="Текстовое поле 20"/>
          <p:cNvSpPr txBox="1"/>
          <p:nvPr/>
        </p:nvSpPr>
        <p:spPr>
          <a:xfrm>
            <a:off x="10514330" y="6017260"/>
            <a:ext cx="1677670" cy="3371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до 11.03.2022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10073640" y="3069590"/>
            <a:ext cx="440690" cy="1991995"/>
          </a:xfrm>
          <a:prstGeom prst="rightBrace">
            <a:avLst/>
          </a:prstGeom>
          <a:ln w="28575">
            <a:gradFill>
              <a:gsLst>
                <a:gs pos="0">
                  <a:srgbClr val="E30000"/>
                </a:gs>
                <a:gs pos="100000">
                  <a:srgbClr val="760303"/>
                </a:gs>
              </a:gsLst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23" name="Правая фигурная скобка 22"/>
          <p:cNvSpPr/>
          <p:nvPr/>
        </p:nvSpPr>
        <p:spPr>
          <a:xfrm>
            <a:off x="9935210" y="5798820"/>
            <a:ext cx="440690" cy="815340"/>
          </a:xfrm>
          <a:prstGeom prst="rightBrace">
            <a:avLst/>
          </a:prstGeom>
          <a:ln w="28575">
            <a:gradFill>
              <a:gsLst>
                <a:gs pos="0">
                  <a:srgbClr val="E30000"/>
                </a:gs>
                <a:gs pos="100000">
                  <a:srgbClr val="760303"/>
                </a:gs>
              </a:gsLst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7068185" y="5357495"/>
            <a:ext cx="3667125" cy="33718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p>
            <a:pPr algn="ctr" fontAlgn="auto">
              <a:lnSpc>
                <a:spcPct val="80000"/>
              </a:lnSpc>
            </a:pPr>
            <a:r>
              <a:rPr lang="ru-RU" altLang="en-US" sz="2000" b="1" i="1" u="sng"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Задачи МОУО определить:</a:t>
            </a:r>
            <a:endParaRPr lang="ru-RU" altLang="en-US" sz="2000" b="1" i="1"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167640" y="506095"/>
            <a:ext cx="11866880" cy="1383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400" b="1"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Цели:  </a:t>
            </a:r>
            <a:endParaRPr lang="ru-RU" altLang="en-US" sz="2400" b="1"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исследованиеие уровня сформированности ИКТ-компетенций учителей 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fontAlgn="auto">
              <a:spcBef>
                <a:spcPts val="0"/>
              </a:spcBef>
              <a:buNone/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в учебной и внеучебной деятельности (в рамках предмета и в классном руководстве)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fontAlgn="auto">
              <a:spcBef>
                <a:spcPts val="0"/>
              </a:spcBef>
              <a:buNone/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 развитие единой системы оценки качества образования в РФ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657600" y="1965325"/>
            <a:ext cx="46977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2400" b="1"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Задачи:</a:t>
            </a:r>
            <a:endParaRPr lang="ru-RU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3025" y="2737485"/>
            <a:ext cx="2602230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Установить уровень владения ИКТ-компетенциями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у учителей 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608580" y="2737485"/>
            <a:ext cx="2726055" cy="16300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Выявить профессиональные дефициты и сильные стороны учителя 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в ИКТ-компетенциях 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5334635" y="2767965"/>
            <a:ext cx="3329305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Определить образовательные потребности профразвития учителя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8663940" y="2891155"/>
            <a:ext cx="3459480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Построить индивидуальные образовательные маршруты повышения квалификации учителя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167640" y="5073650"/>
            <a:ext cx="5166360" cy="7067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Использовать для совершенствования механизмов аттестации 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Текстовое поле 12"/>
          <p:cNvSpPr txBox="1"/>
          <p:nvPr/>
        </p:nvSpPr>
        <p:spPr>
          <a:xfrm>
            <a:off x="6139815" y="4907280"/>
            <a:ext cx="5021580" cy="10147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 fontAlgn="auto">
              <a:spcBef>
                <a:spcPts val="0"/>
              </a:spcBef>
            </a:pPr>
            <a:r>
              <a:rPr lang="ru-RU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Использовать для актуализации программ высшего и профессионального образования</a:t>
            </a:r>
            <a:endParaRPr lang="ru-RU" altLang="en-US" sz="2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2308225"/>
            <a:ext cx="10515600" cy="1325563"/>
          </a:xfrm>
        </p:spPr>
        <p:txBody>
          <a:bodyPr>
            <a:normAutofit/>
          </a:bodyPr>
          <a:p>
            <a:pPr algn="ctr"/>
            <a:r>
              <a:rPr lang="ru-RU" altLang="en-US" sz="4890" b="1" i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СПАСИБО ЗА ВНИМАНИЕ</a:t>
            </a:r>
            <a:endParaRPr lang="ru-RU" altLang="en-US" sz="4890" b="1" i="1">
              <a:ln w="9525">
                <a:solidFill>
                  <a:schemeClr val="bg1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3041</Words>
  <Application>WPS Presentation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Cambria</vt:lpstr>
      <vt:lpstr>Times New Roman</vt:lpstr>
      <vt:lpstr>Microsoft YaHei</vt:lpstr>
      <vt:lpstr>Arial Unicode MS</vt:lpstr>
      <vt:lpstr>Calibri Light</vt:lpstr>
      <vt:lpstr>Calibri</vt:lpstr>
      <vt:lpstr>Office Theme</vt:lpstr>
      <vt:lpstr>Оценочные процедуры в рамках мероприятий профессионального развития педагогических работников </vt:lpstr>
      <vt:lpstr>PowerPoint 演示文稿</vt:lpstr>
      <vt:lpstr>PowerPoint 演示文稿</vt:lpstr>
      <vt:lpstr>PowerPoint 演示文稿</vt:lpstr>
      <vt:lpstr>PowerPoint 演示文稿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WPS_1644393046</cp:lastModifiedBy>
  <cp:revision>53</cp:revision>
  <dcterms:created xsi:type="dcterms:W3CDTF">2021-02-17T09:55:00Z</dcterms:created>
  <dcterms:modified xsi:type="dcterms:W3CDTF">2022-02-28T16:10:06Z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1049-11.2.0.10463</vt:lpwstr>
  </property>
  <property fmtid="{D5CDD505-2E9C-101B-9397-08002B2CF9AE}" pid="3" name="ICV">
    <vt:lpwstr>826F7E011D8F471E8BAE60B854FE30D7</vt:lpwstr>
  </property>
</Properties>
</file>