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6" r:id="rId3"/>
    <p:sldId id="505" r:id="rId5"/>
    <p:sldId id="378" r:id="rId6"/>
    <p:sldId id="377" r:id="rId7"/>
    <p:sldId id="504" r:id="rId8"/>
    <p:sldId id="506" r:id="rId9"/>
    <p:sldId id="398" r:id="rId10"/>
    <p:sldId id="481" r:id="rId11"/>
    <p:sldId id="507" r:id="rId12"/>
    <p:sldId id="33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 sz="1400" i="1">
                <a:latin typeface="Times New Roman" panose="02020603050405020304" charset="0"/>
                <a:cs typeface="Times New Roman" panose="02020603050405020304" charset="0"/>
              </a:rPr>
              <a:t>Получать оценочные материалы может не только ответственный организатор, но и другое лицо при наличии соответствующего документа (распорядительный акт МОУО или доверенность)</a:t>
            </a:r>
            <a:endParaRPr lang="ru-RU" altLang="en-US" sz="1400" i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>
          <a:xfrm>
            <a:off x="685800" y="288290"/>
            <a:ext cx="5486400" cy="2733040"/>
          </a:xfrm>
        </p:spPr>
      </p:sp>
      <p:sp>
        <p:nvSpPr>
          <p:cNvPr id="3" name="Замещающий текст 2"/>
          <p:cNvSpPr/>
          <p:nvPr>
            <p:ph type="body" idx="3"/>
          </p:nvPr>
        </p:nvSpPr>
        <p:spPr>
          <a:xfrm>
            <a:off x="685800" y="3152140"/>
            <a:ext cx="5930265" cy="5472430"/>
          </a:xfrm>
        </p:spPr>
        <p:txBody>
          <a:bodyPr/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В оценочных материалах 10 заданий, каждое задание на отдельном листе.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Задания по блокам: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 b="1">
                <a:latin typeface="Times New Roman" panose="02020603050405020304" charset="0"/>
                <a:cs typeface="Times New Roman" panose="02020603050405020304" charset="0"/>
              </a:rPr>
              <a:t>Блок 1</a:t>
            </a:r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 - предметные компетенции. Приоритет предметной подготовки, предметная подготовка наиболее важный показатель учительского профессионализма. Задания проверяют знания учителя по предмету , зания стандартные с кратким и развернутым ответом на основе ФГОС общего образования. Использование дополнительных материалов не допускается. Кроме таблиц  периодической системы и растворимости для учителей химии. </a:t>
            </a:r>
            <a:r>
              <a:rPr lang="ru-RU" altLang="en-US" sz="1400" i="1">
                <a:latin typeface="Times New Roman" panose="02020603050405020304" charset="0"/>
                <a:cs typeface="Times New Roman" panose="02020603050405020304" charset="0"/>
              </a:rPr>
              <a:t>(на всякий случай приготовить в ППО)</a:t>
            </a:r>
            <a:endParaRPr lang="ru-RU" altLang="en-US" sz="1400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 b="1">
                <a:latin typeface="Times New Roman" panose="02020603050405020304" charset="0"/>
                <a:cs typeface="Times New Roman" panose="02020603050405020304" charset="0"/>
              </a:rPr>
              <a:t>Блок 2  </a:t>
            </a:r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методические компетенции. Задания на проверку знаний  основ методик, видов и приемов педтехнологий, форм и методов обучения, умений планировать РП,  обучающихся, реализацию их индивидуальных траекторий развития с </a:t>
            </a:r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учитом индивидуальных особенностей.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en-US" sz="1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Блок 3</a:t>
            </a:r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- оценочные компетенции. Проверяют знания способов оценки, объективность оценивания по отношению к планируемым результатам, к стандартизированным критериям оценивания, умения корректировать методики и организацию обучения в зависмости от результатов оценивания.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sz="14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Количество Оценочных материалов (бланков) соответствует колучеству заявленных участников по каждому предмету.</a:t>
            </a:r>
            <a:endParaRPr lang="ru-RU" altLang="en-US" sz="1400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 sz="1400" i="1">
                <a:latin typeface="Times New Roman" panose="02020603050405020304" charset="0"/>
                <a:cs typeface="Times New Roman" panose="02020603050405020304" charset="0"/>
              </a:rPr>
              <a:t>Получать оценочные материалы может не только ответственный организатор, но и другое лицо при наличии соответствующего документа (распорядительный акт МОУО или доверенность)</a:t>
            </a:r>
            <a:endParaRPr lang="ru-RU" altLang="en-US" sz="1400" i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 sz="1400" i="1">
                <a:latin typeface="Times New Roman" panose="02020603050405020304" charset="0"/>
                <a:cs typeface="Times New Roman" panose="02020603050405020304" charset="0"/>
              </a:rPr>
              <a:t>Получать оценочные материалы может не только ответственный организатор, но и другое лицо при наличии соответствующего документа (распорядительный акт МОУО или доверенность)</a:t>
            </a:r>
            <a:endParaRPr lang="ru-RU" altLang="en-US" sz="1400" i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Логин и пароль, по которому ответственный организатор в ППО входит в ФИС ОКО - это логин и пароль образовательной организации, в которой находится ППО. Заранее побеспокоиться о контактах с лицом ОО, имеющим право входа в ФИС ОКО.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400">
                <a:latin typeface="Times New Roman" panose="02020603050405020304" charset="0"/>
                <a:cs typeface="Times New Roman" panose="02020603050405020304" charset="0"/>
              </a:rPr>
              <a:t>Электронный протокол желательно заполнить до окончания работы учителей, чтобы выдать им логины и пароли для анкетирования, которые формируются на отдельной вкладке протокола после его заполнения.</a:t>
            </a:r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>
          <a:xfrm>
            <a:off x="685800" y="4400550"/>
            <a:ext cx="5486400" cy="2189480"/>
          </a:xfrm>
        </p:spPr>
        <p:txBody>
          <a:bodyPr/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>
          <a:xfrm>
            <a:off x="685800" y="4400550"/>
            <a:ext cx="5486400" cy="2189480"/>
          </a:xfrm>
        </p:spPr>
        <p:txBody>
          <a:bodyPr/>
          <a:p>
            <a:endParaRPr lang="ru-RU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3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17000"/>
                <a:lumOff val="83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6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465" y="759460"/>
            <a:ext cx="10593070" cy="4013200"/>
          </a:xfrm>
        </p:spPr>
        <p:txBody>
          <a:bodyPr>
            <a:noAutofit/>
          </a:bodyPr>
          <a:p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FillTx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  <a:t>Особенности технологии проведения апробации модели оценки  </a:t>
            </a:r>
            <a:b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FillTx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</a:br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FillTx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  <a:t>ИКТ-компетенций учителей </a:t>
            </a:r>
            <a:b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FillTx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</a:b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FillTx/>
              <a:latin typeface="Cambria" panose="02040503050406030204" charset="0"/>
              <a:ea typeface="SimSun" panose="02010600030101010101" pitchFamily="2" charset="-122"/>
              <a:cs typeface="Cambria" panose="0204050305040603020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7276465" y="4772832"/>
            <a:ext cx="46085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Шохина Светлана Геннадиевна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defRPr/>
            </a:pPr>
            <a:r>
              <a:rPr lang="ru-RU" altLang="ru-RU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Руководитель Центра оценки профессионального мастерства и квалификаций педагогов </a:t>
            </a:r>
            <a:endParaRPr lang="ru-RU" altLang="ru-RU" b="1" dirty="0" err="1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defRPr/>
            </a:pPr>
            <a:r>
              <a:rPr lang="ru-RU" altLang="en-US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официальный сайт:  rcdpo.ru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defRPr/>
            </a:pPr>
            <a:r>
              <a:rPr lang="en-US" alt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e-mail: ct-nmc@yandex.ru               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defRPr/>
            </a:pP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тел.: +7 (861) 259-31-</a:t>
            </a:r>
            <a:r>
              <a:rPr lang="en-US" alt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30</a:t>
            </a:r>
            <a:endParaRPr lang="en-US" altLang="ru-RU" sz="1600" dirty="0">
              <a:solidFill>
                <a:srgbClr val="002060"/>
              </a:solidFill>
            </a:endParaRPr>
          </a:p>
          <a:p>
            <a:pPr>
              <a:defRPr/>
            </a:pPr>
            <a:endParaRPr lang="en-US" alt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2308225"/>
            <a:ext cx="10515600" cy="1325563"/>
          </a:xfrm>
        </p:spPr>
        <p:txBody>
          <a:bodyPr>
            <a:normAutofit/>
          </a:bodyPr>
          <a:p>
            <a:pPr algn="ctr"/>
            <a:r>
              <a:rPr lang="ru-RU" altLang="en-US" sz="4890" b="1" i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СПАСИБО ЗА ВНИМАНИЕ</a:t>
            </a:r>
            <a:endParaRPr lang="ru-RU" altLang="en-US" sz="4890" b="1" i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410"/>
            <a:ext cx="10515600" cy="1039495"/>
          </a:xfrm>
        </p:spPr>
        <p:txBody>
          <a:bodyPr/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Оценочные материалы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2"/>
          <p:cNvSpPr>
            <a:spLocks noGrp="1"/>
          </p:cNvSpPr>
          <p:nvPr/>
        </p:nvSpPr>
        <p:spPr>
          <a:xfrm>
            <a:off x="517525" y="1431290"/>
            <a:ext cx="5962015" cy="549910"/>
          </a:xfrm>
          <a:prstGeom prst="rect">
            <a:avLst/>
          </a:prstGeom>
          <a:ln w="28575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 i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Демоварианты </a:t>
            </a:r>
            <a:endParaRPr lang="ru-RU" altLang="en-US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Замещающее содержимое 2"/>
          <p:cNvSpPr>
            <a:spLocks noGrp="1"/>
          </p:cNvSpPr>
          <p:nvPr/>
        </p:nvSpPr>
        <p:spPr>
          <a:xfrm>
            <a:off x="7232015" y="1431290"/>
            <a:ext cx="4618355" cy="2294255"/>
          </a:xfrm>
          <a:prstGeom prst="rect">
            <a:avLst/>
          </a:prstGeom>
          <a:ln w="28575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 i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АНО «Инициатива»</a:t>
            </a:r>
            <a:endParaRPr lang="ru-RU" altLang="en-US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altLang="en-US" b="1" i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Раздел «Проекты» «Материалы проекта»</a:t>
            </a:r>
            <a:endParaRPr lang="ru-RU" altLang="en-US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altLang="en-US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http://initiative-nsk.tilda.ws/2022/#20221</a:t>
            </a:r>
            <a:endParaRPr lang="ru-RU" altLang="en-US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ru-RU" altLang="en-US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Замещающее содержимое 2"/>
          <p:cNvSpPr>
            <a:spLocks noGrp="1"/>
          </p:cNvSpPr>
          <p:nvPr/>
        </p:nvSpPr>
        <p:spPr>
          <a:xfrm>
            <a:off x="517525" y="2267585"/>
            <a:ext cx="5962015" cy="549910"/>
          </a:xfrm>
          <a:prstGeom prst="rect">
            <a:avLst/>
          </a:prstGeom>
          <a:ln w="28575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 i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Кодификаторы</a:t>
            </a:r>
            <a:endParaRPr lang="ru-RU" altLang="en-US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Замещающее содержимое 2"/>
          <p:cNvSpPr>
            <a:spLocks noGrp="1"/>
          </p:cNvSpPr>
          <p:nvPr/>
        </p:nvSpPr>
        <p:spPr>
          <a:xfrm>
            <a:off x="517525" y="3032760"/>
            <a:ext cx="5962015" cy="549910"/>
          </a:xfrm>
          <a:prstGeom prst="rect">
            <a:avLst/>
          </a:prstGeom>
          <a:ln w="28575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 i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Спецификации</a:t>
            </a:r>
            <a:endParaRPr lang="ru-RU" altLang="en-US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8" name="Замещающее содержимое 27"/>
          <p:cNvPicPr>
            <a:picLocks noChangeAspect="1"/>
          </p:cNvPicPr>
          <p:nvPr>
            <p:ph sz="half" idx="1"/>
          </p:nvPr>
        </p:nvPicPr>
        <p:blipFill>
          <a:blip r:embed="rId1"/>
          <a:srcRect l="22197" t="10871" r="26597" b="40464"/>
          <a:stretch>
            <a:fillRect/>
          </a:stretch>
        </p:blipFill>
        <p:spPr>
          <a:xfrm>
            <a:off x="517525" y="3725545"/>
            <a:ext cx="5488940" cy="3132455"/>
          </a:xfrm>
          <a:prstGeom prst="rect">
            <a:avLst/>
          </a:prstGeom>
        </p:spPr>
      </p:pic>
      <p:pic>
        <p:nvPicPr>
          <p:cNvPr id="29" name="Замещающее содержимое 28"/>
          <p:cNvPicPr>
            <a:picLocks noChangeAspect="1"/>
          </p:cNvPicPr>
          <p:nvPr>
            <p:ph sz="half" idx="2"/>
          </p:nvPr>
        </p:nvPicPr>
        <p:blipFill>
          <a:blip r:embed="rId2"/>
          <a:srcRect l="2120" t="10959" r="1912" b="5272"/>
          <a:stretch>
            <a:fillRect/>
          </a:stretch>
        </p:blipFill>
        <p:spPr>
          <a:xfrm>
            <a:off x="6478905" y="4034155"/>
            <a:ext cx="5624195" cy="28238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5" y="81280"/>
            <a:ext cx="11243945" cy="78867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Оценочные материалы </a:t>
            </a:r>
            <a:endParaRPr lang="ru-RU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082040" y="869950"/>
            <a:ext cx="1218565" cy="3987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ru-RU" altLang="en-US"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Часть 1.</a:t>
            </a:r>
            <a:endParaRPr lang="ru-RU" altLang="en-US" sz="2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393690" y="869950"/>
            <a:ext cx="1218565" cy="3987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ru-RU" altLang="en-US"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Часть 2.</a:t>
            </a:r>
            <a:endParaRPr lang="ru-RU" altLang="en-US" sz="2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9841230" y="869950"/>
            <a:ext cx="1218565" cy="3987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pPr algn="ctr"/>
            <a:r>
              <a:rPr lang="ru-RU" altLang="en-US" sz="2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Часть 3.</a:t>
            </a:r>
            <a:endParaRPr lang="ru-RU" altLang="en-US" sz="2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0" y="1465580"/>
            <a:ext cx="3535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Общепользовательская ИКТ-компетентность</a:t>
            </a:r>
            <a:endParaRPr lang="ru-RU" altLang="en-US" sz="24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0" y="2591435"/>
            <a:ext cx="35350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1-5 задания</a:t>
            </a:r>
            <a:endParaRPr lang="ru-RU" altLang="en-US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работа с текстовым редактором, таблицами, презентациями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работа с браузерами и электронной почтой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-использования медиа, соц.сетей и мессенджеров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-обработка данных и их анализ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-обеспечение безопасности при работе с цифровыми ресурсами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4279900" y="1465580"/>
            <a:ext cx="36328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Общепедагогическая ИКТ-компетентность</a:t>
            </a:r>
            <a:endParaRPr lang="ru-RU" altLang="en-US" sz="24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3851275" y="2591435"/>
            <a:ext cx="430276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6-10 задания</a:t>
            </a:r>
            <a:endParaRPr lang="ru-RU" altLang="en-US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-знание инструментов для создания тетов, карт, схем, опросников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-знание мультимедийного оборудования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-использование дистанционного формата обучения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знание сервисов для осуществления контроля и оценивания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-организации проектной деятельности с использованием цифровых ресурсов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8049895" y="1311275"/>
            <a:ext cx="41421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Предметно-педагогическая </a:t>
            </a:r>
            <a:endParaRPr lang="ru-RU" altLang="en-US" sz="24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sz="2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ИКТ-компетентность</a:t>
            </a:r>
            <a:endParaRPr lang="ru-RU" altLang="en-US" sz="24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8049895" y="2183765"/>
            <a:ext cx="414210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11-15 задания</a:t>
            </a:r>
            <a:endParaRPr lang="ru-RU" altLang="en-US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-знание цифровых источников для изучения предмета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-использование интерактивного оборудования на предмете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-использование ИКТ в организации практической и исследовательской деятельности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-формирование мотивации обучения 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-реализация дифференцированного подхода в обучении и формирование ИОТ обучающихся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780"/>
          </a:xfrm>
        </p:spPr>
        <p:txBody>
          <a:bodyPr/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Оценочные материалы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мещающее содержимое 2"/>
          <p:cNvSpPr>
            <a:spLocks noGrp="1"/>
          </p:cNvSpPr>
          <p:nvPr/>
        </p:nvSpPr>
        <p:spPr>
          <a:xfrm>
            <a:off x="3114675" y="1543050"/>
            <a:ext cx="5962015" cy="549910"/>
          </a:xfrm>
          <a:prstGeom prst="rect">
            <a:avLst/>
          </a:prstGeom>
          <a:ln w="28575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 i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Уровни сложности заданий</a:t>
            </a:r>
            <a:endParaRPr lang="ru-RU" altLang="en-US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Замещающее содержимое 2"/>
          <p:cNvSpPr>
            <a:spLocks noGrp="1"/>
          </p:cNvSpPr>
          <p:nvPr/>
        </p:nvSpPr>
        <p:spPr>
          <a:xfrm>
            <a:off x="646430" y="2222500"/>
            <a:ext cx="2348865" cy="497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Базовый</a:t>
            </a:r>
            <a:r>
              <a:rPr lang="ru-RU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Замещающее содержимое 2"/>
          <p:cNvSpPr>
            <a:spLocks noGrp="1"/>
          </p:cNvSpPr>
          <p:nvPr/>
        </p:nvSpPr>
        <p:spPr>
          <a:xfrm>
            <a:off x="7456805" y="4994910"/>
            <a:ext cx="2633345" cy="561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Повышенный</a:t>
            </a:r>
            <a:endParaRPr lang="ru-RU" altLang="en-US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Замещающее содержимое 2"/>
          <p:cNvSpPr>
            <a:spLocks noGrp="1"/>
          </p:cNvSpPr>
          <p:nvPr/>
        </p:nvSpPr>
        <p:spPr>
          <a:xfrm>
            <a:off x="33020" y="2887980"/>
            <a:ext cx="3339465" cy="5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sz="2200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1-6, 10, 11 задания</a:t>
            </a:r>
            <a:endParaRPr lang="ru-RU" altLang="en-US" sz="22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Замещающее содержимое 2"/>
          <p:cNvSpPr>
            <a:spLocks noGrp="1"/>
          </p:cNvSpPr>
          <p:nvPr/>
        </p:nvSpPr>
        <p:spPr>
          <a:xfrm>
            <a:off x="389255" y="3279140"/>
            <a:ext cx="2600960" cy="516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по 1 баллу</a:t>
            </a:r>
            <a:endParaRPr lang="ru-RU" altLang="en-US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Замещающее содержимое 2"/>
          <p:cNvSpPr>
            <a:spLocks noGrp="1"/>
          </p:cNvSpPr>
          <p:nvPr/>
        </p:nvSpPr>
        <p:spPr>
          <a:xfrm>
            <a:off x="2543810" y="4191000"/>
            <a:ext cx="7379970" cy="588010"/>
          </a:xfrm>
          <a:prstGeom prst="rect">
            <a:avLst/>
          </a:prstGeom>
          <a:ln w="28575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 i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Уровни сформированности компетенций</a:t>
            </a:r>
            <a:endParaRPr lang="ru-RU" altLang="en-US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/>
        </p:nvSpPr>
        <p:spPr>
          <a:xfrm>
            <a:off x="4733925" y="2266950"/>
            <a:ext cx="2722880" cy="892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Повышенный</a:t>
            </a:r>
            <a:r>
              <a:rPr lang="ru-RU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2"/>
          <p:cNvSpPr>
            <a:spLocks noGrp="1"/>
          </p:cNvSpPr>
          <p:nvPr/>
        </p:nvSpPr>
        <p:spPr>
          <a:xfrm>
            <a:off x="9195435" y="2265045"/>
            <a:ext cx="2348865" cy="55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Высокий</a:t>
            </a:r>
            <a:r>
              <a:rPr lang="ru-RU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Замещающее содержимое 2"/>
          <p:cNvSpPr>
            <a:spLocks noGrp="1"/>
          </p:cNvSpPr>
          <p:nvPr/>
        </p:nvSpPr>
        <p:spPr>
          <a:xfrm>
            <a:off x="4110355" y="2877185"/>
            <a:ext cx="3691255" cy="518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sz="2200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7-9, 12, 13 задания</a:t>
            </a:r>
            <a:endParaRPr lang="ru-RU" altLang="en-US" sz="22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Замещающее содержимое 2"/>
          <p:cNvSpPr>
            <a:spLocks noGrp="1"/>
          </p:cNvSpPr>
          <p:nvPr/>
        </p:nvSpPr>
        <p:spPr>
          <a:xfrm>
            <a:off x="8775065" y="2816225"/>
            <a:ext cx="2999105" cy="507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sz="2200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10, 14, 15 задания</a:t>
            </a:r>
            <a:endParaRPr lang="ru-RU" altLang="en-US" sz="22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Замещающее содержимое 2"/>
          <p:cNvSpPr>
            <a:spLocks noGrp="1"/>
          </p:cNvSpPr>
          <p:nvPr/>
        </p:nvSpPr>
        <p:spPr>
          <a:xfrm>
            <a:off x="4582160" y="3279140"/>
            <a:ext cx="2600960" cy="51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по 2 балла</a:t>
            </a:r>
            <a:endParaRPr lang="ru-RU" altLang="en-US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Замещающее содержимое 2"/>
          <p:cNvSpPr>
            <a:spLocks noGrp="1"/>
          </p:cNvSpPr>
          <p:nvPr/>
        </p:nvSpPr>
        <p:spPr>
          <a:xfrm>
            <a:off x="8775065" y="3323590"/>
            <a:ext cx="2600960" cy="440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по 3 балла</a:t>
            </a:r>
            <a:endParaRPr lang="ru-RU" altLang="en-US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Замещающее содержимое 2"/>
          <p:cNvSpPr>
            <a:spLocks noGrp="1"/>
          </p:cNvSpPr>
          <p:nvPr/>
        </p:nvSpPr>
        <p:spPr>
          <a:xfrm>
            <a:off x="0" y="4994910"/>
            <a:ext cx="2056130" cy="561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Низкий</a:t>
            </a:r>
            <a:endParaRPr lang="ru-RU" altLang="en-US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Замещающее содержимое 2"/>
          <p:cNvSpPr>
            <a:spLocks noGrp="1"/>
          </p:cNvSpPr>
          <p:nvPr/>
        </p:nvSpPr>
        <p:spPr>
          <a:xfrm>
            <a:off x="10135870" y="4994910"/>
            <a:ext cx="2056130" cy="561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Высокий</a:t>
            </a:r>
            <a:endParaRPr lang="ru-RU" altLang="en-US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Замещающее содержимое 2"/>
          <p:cNvSpPr>
            <a:spLocks noGrp="1"/>
          </p:cNvSpPr>
          <p:nvPr/>
        </p:nvSpPr>
        <p:spPr>
          <a:xfrm>
            <a:off x="5683250" y="4972685"/>
            <a:ext cx="2056130" cy="561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Базовый</a:t>
            </a:r>
            <a:endParaRPr lang="ru-RU" altLang="en-US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Замещающее содержимое 2"/>
          <p:cNvSpPr>
            <a:spLocks noGrp="1"/>
          </p:cNvSpPr>
          <p:nvPr/>
        </p:nvSpPr>
        <p:spPr>
          <a:xfrm>
            <a:off x="2056130" y="4978400"/>
            <a:ext cx="3627120" cy="588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sz="2700" b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Удовлетворительный</a:t>
            </a:r>
            <a:endParaRPr lang="ru-RU" altLang="en-US" sz="2700" b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Замещающее содержимое 2"/>
          <p:cNvSpPr>
            <a:spLocks noGrp="1"/>
          </p:cNvSpPr>
          <p:nvPr/>
        </p:nvSpPr>
        <p:spPr>
          <a:xfrm>
            <a:off x="252730" y="5565775"/>
            <a:ext cx="1808480" cy="516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до 30 %</a:t>
            </a:r>
            <a:endParaRPr lang="ru-RU" altLang="en-US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Замещающее содержимое 2"/>
          <p:cNvSpPr>
            <a:spLocks noGrp="1"/>
          </p:cNvSpPr>
          <p:nvPr/>
        </p:nvSpPr>
        <p:spPr>
          <a:xfrm>
            <a:off x="2849880" y="5565775"/>
            <a:ext cx="2038985" cy="516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30-59 %</a:t>
            </a:r>
            <a:endParaRPr lang="ru-RU" altLang="en-US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Замещающее содержимое 2"/>
          <p:cNvSpPr>
            <a:spLocks noGrp="1"/>
          </p:cNvSpPr>
          <p:nvPr/>
        </p:nvSpPr>
        <p:spPr>
          <a:xfrm>
            <a:off x="5636260" y="5543550"/>
            <a:ext cx="2149475" cy="516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60-69 %</a:t>
            </a:r>
            <a:endParaRPr lang="ru-RU" altLang="en-US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Замещающее содержимое 2"/>
          <p:cNvSpPr>
            <a:spLocks noGrp="1"/>
          </p:cNvSpPr>
          <p:nvPr/>
        </p:nvSpPr>
        <p:spPr>
          <a:xfrm>
            <a:off x="7642860" y="5565775"/>
            <a:ext cx="2028190" cy="516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70-79 %</a:t>
            </a:r>
            <a:endParaRPr lang="ru-RU" altLang="en-US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Замещающее содержимое 2"/>
          <p:cNvSpPr>
            <a:spLocks noGrp="1"/>
          </p:cNvSpPr>
          <p:nvPr/>
        </p:nvSpPr>
        <p:spPr>
          <a:xfrm>
            <a:off x="10205085" y="5565775"/>
            <a:ext cx="1917065" cy="516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80-100%</a:t>
            </a:r>
            <a:endParaRPr lang="ru-RU" altLang="en-US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1"/>
          <p:cNvSpPr>
            <a:spLocks noGrp="1"/>
          </p:cNvSpPr>
          <p:nvPr/>
        </p:nvSpPr>
        <p:spPr>
          <a:xfrm>
            <a:off x="838200" y="105410"/>
            <a:ext cx="10515600" cy="10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Место и сроки проведения апробации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539750" y="1366520"/>
            <a:ext cx="4965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b="1" u="sng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Пункт проведения апробации (ППА)</a:t>
            </a:r>
            <a:endParaRPr lang="ru-RU" altLang="en-US" sz="2400" b="1" u="sng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421755" y="1366520"/>
            <a:ext cx="4735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28, 29, 30, 31 марта</a:t>
            </a:r>
            <a:endParaRPr lang="ru-RU" altLang="en-US" sz="2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 апреля (резервный день)</a:t>
            </a:r>
            <a:endParaRPr lang="ru-RU" altLang="en-US" sz="2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05105" y="2196465"/>
            <a:ext cx="540575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наличие достаточного количества рабочих мест</a:t>
            </a:r>
            <a:endParaRPr lang="ru-RU" altLang="en-US" sz="24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sz="24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sz="2400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оснащение каждого рабочего места ПК</a:t>
            </a:r>
            <a:endParaRPr lang="ru-RU" altLang="en-US" sz="24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sz="24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sz="2400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устойчивая связь с сетью Интернет</a:t>
            </a:r>
            <a:endParaRPr lang="ru-RU" altLang="en-US" sz="24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sz="24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sz="2400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-отсутствие справочных материалов</a:t>
            </a:r>
            <a:endParaRPr lang="ru-RU" altLang="en-US" sz="24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sz="24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sz="2400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соблюдение санитарно-эпидемиологических требований</a:t>
            </a:r>
            <a:endParaRPr lang="ru-RU" altLang="en-US" sz="24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6308725" y="2196465"/>
            <a:ext cx="54057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Определение графика апробации</a:t>
            </a:r>
            <a:endParaRPr lang="ru-RU" altLang="en-US" sz="24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sz="24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sz="24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sz="24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sz="2400" b="1" i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Решение на уровне МО</a:t>
            </a:r>
            <a:endParaRPr lang="ru-RU" altLang="en-US" sz="24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307070" y="2834005"/>
            <a:ext cx="1408430" cy="814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6017260" y="4497070"/>
            <a:ext cx="59893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Продолжительность диагностической работы</a:t>
            </a:r>
            <a:r>
              <a:rPr lang="ru-RU" altLang="en-US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altLang="en-US" sz="2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 час 45 мин</a:t>
            </a:r>
            <a:endParaRPr lang="ru-RU" altLang="en-US" sz="2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(15 мин-инструктаж, </a:t>
            </a:r>
            <a:endParaRPr lang="ru-RU" altLang="en-US" sz="2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 час 30 мин выполнение)</a:t>
            </a:r>
            <a:endParaRPr lang="ru-RU" altLang="en-US" sz="2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780"/>
          </a:xfrm>
        </p:spPr>
        <p:txBody>
          <a:bodyPr>
            <a:normAutofit fontScale="90000"/>
          </a:bodyPr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Участники апробации модели оценки в МО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Замещающее содержимое 2"/>
          <p:cNvSpPr>
            <a:spLocks noGrp="1"/>
          </p:cNvSpPr>
          <p:nvPr/>
        </p:nvSpPr>
        <p:spPr>
          <a:xfrm>
            <a:off x="252730" y="1144905"/>
            <a:ext cx="5962015" cy="1209040"/>
          </a:xfrm>
          <a:prstGeom prst="rect">
            <a:avLst/>
          </a:prstGeom>
          <a:ln w="28575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buNone/>
            </a:pPr>
            <a:r>
              <a:rPr lang="ru-RU" altLang="en-US" sz="2700" b="1" i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Организатор </a:t>
            </a:r>
            <a:endParaRPr lang="ru-RU" altLang="en-US" sz="27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 fontAlgn="auto">
              <a:spcBef>
                <a:spcPts val="0"/>
              </a:spcBef>
              <a:buNone/>
            </a:pPr>
            <a:r>
              <a:rPr lang="ru-RU" altLang="en-US" sz="2700" b="1" i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в пункте проведения апробации (ППА)</a:t>
            </a:r>
            <a:endParaRPr lang="ru-RU" altLang="en-US" sz="27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Замещающее содержимое 2"/>
          <p:cNvSpPr>
            <a:spLocks noGrp="1"/>
          </p:cNvSpPr>
          <p:nvPr/>
        </p:nvSpPr>
        <p:spPr>
          <a:xfrm>
            <a:off x="6515735" y="1330960"/>
            <a:ext cx="5575935" cy="549910"/>
          </a:xfrm>
          <a:prstGeom prst="rect">
            <a:avLst/>
          </a:prstGeom>
          <a:ln w="28575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 i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Технический специалист в ППА</a:t>
            </a:r>
            <a:endParaRPr lang="ru-RU" altLang="en-US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Текстовое поле 26"/>
          <p:cNvSpPr txBox="1"/>
          <p:nvPr/>
        </p:nvSpPr>
        <p:spPr>
          <a:xfrm>
            <a:off x="252730" y="2592070"/>
            <a:ext cx="615315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инициирует принятие необходимых распорядительных документов в МО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формирует список учителей- участников</a:t>
            </a:r>
            <a:r>
              <a:rPr lang="ru-RU" altLang="en-US" b="1" i="1" u="sng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altLang="en-US" b="1" i="1" u="sng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определяет организацию для ППА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составляет расписание работы ППА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контролирует готовность ППА к процедуре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информирует учителей-участников о сроках и процедуре апробации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обеспечивает подготовку учителей-участников к апробации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обеспечивает явку участников на апробацию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проводит инструктаж участников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-обеспечивает контроль за соблюдением процедуры апробации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8" name="Текстовое поле 27"/>
          <p:cNvSpPr txBox="1"/>
          <p:nvPr/>
        </p:nvSpPr>
        <p:spPr>
          <a:xfrm>
            <a:off x="6650990" y="2066925"/>
            <a:ext cx="530606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осуществляет проверку готовности ППА к проведению апробации (оснащенность рабочих мест ПК, их исправность)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контролирует бесперебойное соединение с сетью интернет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 осуществляет связь со специалистами технической поддержки федерального оператора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altLang="en-US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-сопровождает участников апробации во воремя ввода логина и пароля для входа в личный кабинет</a:t>
            </a:r>
            <a:endParaRPr lang="ru-RU" altLang="en-US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9" name="Замещающее содержимое 2"/>
          <p:cNvSpPr>
            <a:spLocks noGrp="1"/>
          </p:cNvSpPr>
          <p:nvPr/>
        </p:nvSpPr>
        <p:spPr>
          <a:xfrm>
            <a:off x="6616065" y="6011545"/>
            <a:ext cx="5575935" cy="846455"/>
          </a:xfrm>
          <a:prstGeom prst="rect">
            <a:avLst/>
          </a:prstGeom>
          <a:ln w="28575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b="1" i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Специализированная информационная система</a:t>
            </a:r>
            <a:endParaRPr lang="ru-RU" altLang="en-US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147955" y="2599055"/>
            <a:ext cx="11752580" cy="3424555"/>
          </a:xfrm>
        </p:spPr>
        <p:txBody>
          <a:bodyPr>
            <a:noAutofit/>
          </a:bodyPr>
          <a:p>
            <a:pPr marL="0" indent="0" algn="ctr">
              <a:buNone/>
            </a:pP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- работники сельских и городских школ, муниципальных и частных ОО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- учителя разного возраста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- учителя включаются по 1 предмету 1 раз и только по тому предмету, который преподает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- стаж педагогической работы по предмету не менее 1 года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- участие добровольное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- планируют аттестацию на квалификационную категорию или повышение квалификации</a:t>
            </a:r>
            <a:endParaRPr lang="ru-RU" alt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 fontAlgn="auto">
              <a:spcBef>
                <a:spcPts val="0"/>
              </a:spcBef>
              <a:buNone/>
            </a:pPr>
            <a:endParaRPr lang="ru-RU" altLang="en-US" sz="2400" b="1" i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 fontAlgn="auto">
              <a:spcBef>
                <a:spcPts val="0"/>
              </a:spcBef>
              <a:buNone/>
            </a:pPr>
            <a:r>
              <a:rPr lang="ru-RU" altLang="en-US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Если участник не смог участвовать, то замена не нужна.</a:t>
            </a:r>
            <a:endParaRPr lang="ru-RU" altLang="en-US" sz="2400" b="1" i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780"/>
          </a:xfrm>
        </p:spPr>
        <p:txBody>
          <a:bodyPr>
            <a:normAutofit fontScale="90000"/>
          </a:bodyPr>
          <a:p>
            <a:pPr algn="ctr"/>
            <a:r>
              <a:rPr lang="ru-RU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Участники апробации модели оценки в МО</a:t>
            </a:r>
            <a:endParaRPr lang="ru-RU" alt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Замещающее содержимое 2"/>
          <p:cNvSpPr>
            <a:spLocks noGrp="1"/>
          </p:cNvSpPr>
          <p:nvPr/>
        </p:nvSpPr>
        <p:spPr>
          <a:xfrm>
            <a:off x="252730" y="1144905"/>
            <a:ext cx="11101070" cy="1209040"/>
          </a:xfrm>
          <a:prstGeom prst="rect">
            <a:avLst/>
          </a:prstGeom>
          <a:ln w="28575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buNone/>
            </a:pPr>
            <a:r>
              <a:rPr lang="ru-RU" altLang="en-US" sz="2700" b="1" i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Учителя </a:t>
            </a:r>
            <a:endParaRPr lang="ru-RU" altLang="en-US" sz="27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 fontAlgn="auto">
              <a:spcBef>
                <a:spcPts val="0"/>
              </a:spcBef>
              <a:buNone/>
            </a:pPr>
            <a:r>
              <a:rPr lang="ru-RU" altLang="en-US" sz="27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по учебным предметам</a:t>
            </a:r>
            <a:endParaRPr lang="ru-RU" altLang="en-US" sz="2700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 fontAlgn="auto">
              <a:spcBef>
                <a:spcPts val="0"/>
              </a:spcBef>
              <a:buNone/>
            </a:pPr>
            <a:r>
              <a:rPr lang="ru-RU" altLang="en-US" sz="2700" b="1" i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«История», «Информатика», «Биология», «Математика»</a:t>
            </a:r>
            <a:endParaRPr lang="ru-RU" altLang="en-US" sz="2700" b="1" i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47725" y="1662430"/>
            <a:ext cx="10867390" cy="4849495"/>
          </a:xfrm>
        </p:spPr>
        <p:txBody>
          <a:bodyPr>
            <a:normAutofit lnSpcReduction="10000"/>
          </a:bodyPr>
          <a:p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</a:rPr>
              <a:t>обеспечить участие  учителей в процедуре оценки в соответствии с установленным  количеством</a:t>
            </a:r>
            <a:endParaRPr lang="ru-RU" altLang="en-US" sz="3500" b="1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</a:rPr>
              <a:t>обратить особое внимание на организацию процедуры оценки как </a:t>
            </a:r>
            <a:r>
              <a:rPr lang="ru-RU" altLang="en-US" sz="3500" b="1" i="1" u="sng">
                <a:latin typeface="Times New Roman" panose="02020603050405020304" charset="0"/>
                <a:cs typeface="Times New Roman" panose="02020603050405020304" charset="0"/>
              </a:rPr>
              <a:t>апробацию</a:t>
            </a:r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</a:rPr>
              <a:t> оценочных материалов и технологии</a:t>
            </a:r>
            <a:endParaRPr lang="ru-RU" altLang="en-US" sz="3500" b="1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</a:rPr>
              <a:t>провести подготовительную  работу с учителями-участниками</a:t>
            </a:r>
            <a:endParaRPr lang="ru-RU" altLang="en-US" sz="3500" b="1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</a:rPr>
              <a:t>создать комфортные условия и доброжелательную атмосферу во время апробации оценочной процедуры</a:t>
            </a:r>
            <a:endParaRPr lang="ru-RU" altLang="en-US"/>
          </a:p>
          <a:p>
            <a:endParaRPr lang="ru-RU" alt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1640" y="417195"/>
            <a:ext cx="10810875" cy="932815"/>
          </a:xfrm>
        </p:spPr>
        <p:txBody>
          <a:bodyPr>
            <a:normAutofit fontScale="90000"/>
          </a:bodyPr>
          <a:p>
            <a:pPr algn="ctr"/>
            <a:r>
              <a:rPr lang="ru-RU" altLang="en-US" sz="489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Задачи муниципальных органов управления образования</a:t>
            </a:r>
            <a:endParaRPr lang="ru-RU" altLang="en-US" sz="4890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47725" y="1662430"/>
            <a:ext cx="11252835" cy="3166745"/>
          </a:xfrm>
        </p:spPr>
        <p:txBody>
          <a:bodyPr>
            <a:normAutofit/>
          </a:bodyPr>
          <a:p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</a:rPr>
              <a:t>Подготовить распорядительный акт МОУО </a:t>
            </a:r>
            <a:r>
              <a:rPr lang="ru-RU" altLang="en-US" sz="2400" b="1" i="1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определение ППА, даты и времени проведения апробации, </a:t>
            </a:r>
            <a:r>
              <a:rPr lang="ru-RU" altLang="en-US" sz="2400" b="1" i="1">
                <a:latin typeface="Times New Roman" panose="02020603050405020304" charset="0"/>
                <a:cs typeface="Times New Roman" panose="02020603050405020304" charset="0"/>
              </a:rPr>
              <a:t>назначение организатора ППА, технического специалиста, учителей-участников) </a:t>
            </a:r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3500" b="1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</a:rPr>
              <a:t>Сотавить список учителей-участников  по форме </a:t>
            </a:r>
            <a:r>
              <a:rPr lang="ru-RU" altLang="en-US" sz="2400" b="1" i="1">
                <a:latin typeface="Times New Roman" panose="02020603050405020304" charset="0"/>
                <a:cs typeface="Times New Roman" panose="02020603050405020304" charset="0"/>
              </a:rPr>
              <a:t>(приложение 2 к письму МОНиМП КК от 16.02.2022 г. «Об участии в апробации модели оценки ИКТ-компетенций»)</a:t>
            </a:r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35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до11.03.2022 г.</a:t>
            </a:r>
            <a:endParaRPr lang="ru-RU" altLang="en-US" sz="3500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1640" y="417195"/>
            <a:ext cx="10810875" cy="932815"/>
          </a:xfrm>
        </p:spPr>
        <p:txBody>
          <a:bodyPr>
            <a:normAutofit fontScale="90000"/>
          </a:bodyPr>
          <a:p>
            <a:pPr algn="ctr"/>
            <a:r>
              <a:rPr lang="ru-RU" altLang="en-US" sz="489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Задачи муниципальных органов управления образования</a:t>
            </a:r>
            <a:endParaRPr lang="ru-RU" altLang="en-US" sz="4890" b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4431</Words>
  <Application>WPS Presentation</Application>
  <PresentationFormat>Widescreen</PresentationFormat>
  <Paragraphs>200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SimSun</vt:lpstr>
      <vt:lpstr>Wingdings</vt:lpstr>
      <vt:lpstr>Cambria</vt:lpstr>
      <vt:lpstr>Times New Roman</vt:lpstr>
      <vt:lpstr>Arial Unicode MS</vt:lpstr>
      <vt:lpstr>Calibri Light</vt:lpstr>
      <vt:lpstr>Calibri</vt:lpstr>
      <vt:lpstr>Microsoft YaHei</vt:lpstr>
      <vt:lpstr>Office Theme</vt:lpstr>
      <vt:lpstr>Особенности технологии проведения апробации модели оценки   ИКТ-компетенций учителей  </vt:lpstr>
      <vt:lpstr>Оценочные материалы</vt:lpstr>
      <vt:lpstr>Оценочные материалы </vt:lpstr>
      <vt:lpstr>Оценочные материалы</vt:lpstr>
      <vt:lpstr>PowerPoint 演示文稿</vt:lpstr>
      <vt:lpstr>Участники апробации модели оценки в МО</vt:lpstr>
      <vt:lpstr>Участники апробации модели оценки в МО</vt:lpstr>
      <vt:lpstr>Задачи муниципальных органов управления образования</vt:lpstr>
      <vt:lpstr>Задачи муниципальных органов управления образования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Cli3-k3-1</cp:lastModifiedBy>
  <cp:revision>69</cp:revision>
  <dcterms:created xsi:type="dcterms:W3CDTF">2021-02-17T09:55:00Z</dcterms:created>
  <dcterms:modified xsi:type="dcterms:W3CDTF">2022-03-02T07:14:43Z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1049-11.2.0.10463</vt:lpwstr>
  </property>
  <property fmtid="{D5CDD505-2E9C-101B-9397-08002B2CF9AE}" pid="3" name="ICV">
    <vt:lpwstr>BB0C378D747141F99B3BF4F6434CBDFD</vt:lpwstr>
  </property>
</Properties>
</file>