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3" r:id="rId3"/>
    <p:sldId id="274" r:id="rId4"/>
    <p:sldId id="275" r:id="rId5"/>
    <p:sldId id="282" r:id="rId6"/>
    <p:sldId id="277" r:id="rId7"/>
    <p:sldId id="278" r:id="rId8"/>
    <p:sldId id="279" r:id="rId9"/>
    <p:sldId id="283" r:id="rId10"/>
    <p:sldId id="284" r:id="rId11"/>
    <p:sldId id="270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ECCA1-B073-4ADF-8209-E69BDBE73DC8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BA496-3C31-43B4-B248-2D98878ADA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189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CustomShape 2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5992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09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550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842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75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882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659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74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02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120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489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603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E8C82-4561-4DA9-990D-429BFA90492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5B181-7EA8-411F-A3E3-09C048F52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18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8459" y="2558561"/>
            <a:ext cx="8513885" cy="267286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Организационные вопросы </a:t>
            </a:r>
            <a:r>
              <a:rPr lang="ru-RU" sz="4000" b="1" dirty="0">
                <a:solidFill>
                  <a:srgbClr val="C00000"/>
                </a:solidFill>
              </a:rPr>
              <a:t>проведения </a:t>
            </a:r>
            <a:r>
              <a:rPr lang="ru-RU" sz="4000" b="1" dirty="0" smtClean="0">
                <a:solidFill>
                  <a:srgbClr val="C00000"/>
                </a:solidFill>
              </a:rPr>
              <a:t>оценки </a:t>
            </a:r>
            <a:r>
              <a:rPr lang="ru-RU" sz="4000" b="1" dirty="0">
                <a:solidFill>
                  <a:srgbClr val="C00000"/>
                </a:solidFill>
              </a:rPr>
              <a:t>предметных и методических компетенций </a:t>
            </a:r>
            <a:r>
              <a:rPr lang="ru-RU" sz="4000" b="1" dirty="0" smtClean="0">
                <a:solidFill>
                  <a:srgbClr val="C00000"/>
                </a:solidFill>
              </a:rPr>
              <a:t>учителей </a:t>
            </a:r>
            <a:r>
              <a:rPr lang="ru-RU" sz="4000" b="1" dirty="0">
                <a:solidFill>
                  <a:srgbClr val="C00000"/>
                </a:solidFill>
              </a:rPr>
              <a:t/>
            </a:r>
            <a:br>
              <a:rPr lang="ru-RU" sz="4000" b="1" dirty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в 2022 году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4609" y="5565531"/>
            <a:ext cx="9144000" cy="107496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Совещание с региональными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координаторами</a:t>
            </a:r>
          </a:p>
          <a:p>
            <a:r>
              <a:rPr lang="ru-RU" smtClean="0">
                <a:solidFill>
                  <a:srgbClr val="0070C0"/>
                </a:solidFill>
              </a:rPr>
              <a:t>03.03.2022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4881739" y="548787"/>
            <a:ext cx="2155038" cy="193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91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0612" y="874829"/>
            <a:ext cx="9170775" cy="463370"/>
          </a:xfrm>
        </p:spPr>
        <p:txBody>
          <a:bodyPr>
            <a:normAutofit fontScale="90000"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sz="1800" b="1" dirty="0" smtClean="0">
                <a:latin typeface="+mn-lt"/>
              </a:rPr>
              <a:t>До 01.04.2022 – загрузка форм сбора информации о количестве участников оценки – 2 этап</a:t>
            </a:r>
            <a:endParaRPr lang="ru-RU" sz="1800" b="1" dirty="0">
              <a:latin typeface="+mn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97" y="141164"/>
            <a:ext cx="814482" cy="882887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1181100" y="290385"/>
            <a:ext cx="10515600" cy="584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Оценка предметных и методических компетенций учителей_2022_ 2 этап</a:t>
            </a:r>
            <a:endParaRPr lang="ru-RU" sz="2400" b="1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968" y="1338199"/>
            <a:ext cx="10984064" cy="5433442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0112721" y="1539089"/>
            <a:ext cx="715224" cy="1811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35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2"/>
          <p:cNvSpPr/>
          <p:nvPr/>
        </p:nvSpPr>
        <p:spPr>
          <a:xfrm>
            <a:off x="2895600" y="3886200"/>
            <a:ext cx="64000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" name="Изображение 3" descr="Снимок экрана 2017-03-05 в 17.15.4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5397110"/>
            <a:ext cx="9143999" cy="146089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stomShape 2"/>
          <p:cNvSpPr/>
          <p:nvPr/>
        </p:nvSpPr>
        <p:spPr>
          <a:xfrm>
            <a:off x="2092031" y="3958641"/>
            <a:ext cx="8007218" cy="16068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spcAft>
                <a:spcPts val="1200"/>
              </a:spcAft>
            </a:pPr>
            <a:r>
              <a:rPr lang="ru-RU" sz="3600" b="1" spc="-1" dirty="0">
                <a:uFill>
                  <a:solidFill>
                    <a:srgbClr val="FFFFFF"/>
                  </a:solidFill>
                </a:uFill>
                <a:latin typeface="Calibri"/>
              </a:rPr>
              <a:t>Благодарю за внимание!</a:t>
            </a:r>
            <a:endParaRPr lang="en-US" sz="3600" b="1" spc="-1" dirty="0"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609448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54538" y="1024051"/>
            <a:ext cx="11142162" cy="2193430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b="0" dirty="0" smtClean="0"/>
              <a:t>Письмо Министерства просвещения Российской Федерации от 22.02.2022 № АЗ-186/08                                «О направлении информации»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b="0" dirty="0" smtClean="0"/>
              <a:t>Цель проведения Оценки в 2022 году - развитие и совершенствование единой системы научно-методического сопровождения педагогических работников и управленческих кадров, обеспечение адресности, персонификации повышения квалификации на основе диагностики профессиональных компетенций и формирование методических активов в 2022 году в субъектах Российской Федерации</a:t>
            </a:r>
            <a:endParaRPr lang="ru-RU" sz="2000" b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54538" y="3524434"/>
            <a:ext cx="5320612" cy="308943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000" dirty="0"/>
              <a:t> </a:t>
            </a:r>
            <a:r>
              <a:rPr lang="ru-RU" sz="2000" dirty="0" smtClean="0"/>
              <a:t>МЕТОДИСТЫ – учителя, претендующие на вхождение в региональные методические активы в ЦНППМ ПР субъектов Российской Федерации и соответствующие требованиям, указанным в письме от 10 декабря 2021 года № АЗ-1061/08 «О формировании методического актива»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5972359" y="3524434"/>
            <a:ext cx="5879977" cy="30894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/>
              <a:t>УЧИТЕЛЯ, в том числе слушатели ДПП, реализуемых с 01.03.2022 по 14.04.2022: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ru-RU" sz="1600" dirty="0" smtClean="0"/>
              <a:t> </a:t>
            </a:r>
            <a:r>
              <a:rPr lang="ru-RU" sz="1600" i="1" dirty="0" smtClean="0"/>
              <a:t>«</a:t>
            </a:r>
            <a:r>
              <a:rPr lang="ru-RU" sz="1600" i="1" dirty="0"/>
              <a:t>Школа современного учителя. Развитие естественно-научной грамотности» (учителя химии, физики, биологии, географии); </a:t>
            </a:r>
            <a:endParaRPr lang="ru-RU" sz="1600" i="1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ru-RU" sz="1600" i="1" dirty="0" smtClean="0"/>
              <a:t>«</a:t>
            </a:r>
            <a:r>
              <a:rPr lang="ru-RU" sz="1600" i="1" dirty="0"/>
              <a:t>Школа современного учителя. Развитие читательской грамотности» (учителя русского языка, литературы, истории, обществознания</a:t>
            </a:r>
            <a:r>
              <a:rPr lang="ru-RU" sz="1600" i="1" dirty="0" smtClean="0"/>
              <a:t>);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ru-RU" sz="1600" i="1" dirty="0" smtClean="0"/>
              <a:t>«</a:t>
            </a:r>
            <a:r>
              <a:rPr lang="ru-RU" sz="1600" i="1" dirty="0"/>
              <a:t>Школа современного учителя. Развитие математической грамотности» (учителя математики)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97" y="141164"/>
            <a:ext cx="814482" cy="882887"/>
          </a:xfrm>
          <a:prstGeom prst="rect">
            <a:avLst/>
          </a:prstGeom>
        </p:spPr>
      </p:pic>
      <p:sp>
        <p:nvSpPr>
          <p:cNvPr id="11" name="Заголовок 3"/>
          <p:cNvSpPr txBox="1">
            <a:spLocks/>
          </p:cNvSpPr>
          <p:nvPr/>
        </p:nvSpPr>
        <p:spPr>
          <a:xfrm>
            <a:off x="1181100" y="290385"/>
            <a:ext cx="10515600" cy="584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Оценка предметных и методических компетенций учителей_2022</a:t>
            </a:r>
            <a:endParaRPr lang="ru-RU" sz="24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54555" y="3068259"/>
            <a:ext cx="2682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Участники: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6561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590780" y="1094539"/>
            <a:ext cx="2822331" cy="492371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b="0" dirty="0" smtClean="0"/>
              <a:t> </a:t>
            </a:r>
            <a:r>
              <a:rPr lang="ru-RU" dirty="0" smtClean="0"/>
              <a:t>15 предметов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554538" y="1806620"/>
            <a:ext cx="5198246" cy="3981379"/>
          </a:xfr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русский язык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математика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физика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химия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биология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литература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история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обществознание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география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97" y="141164"/>
            <a:ext cx="814482" cy="882887"/>
          </a:xfrm>
          <a:prstGeom prst="rect">
            <a:avLst/>
          </a:prstGeom>
        </p:spPr>
      </p:pic>
      <p:sp>
        <p:nvSpPr>
          <p:cNvPr id="11" name="Заголовок 3"/>
          <p:cNvSpPr txBox="1">
            <a:spLocks/>
          </p:cNvSpPr>
          <p:nvPr/>
        </p:nvSpPr>
        <p:spPr>
          <a:xfrm>
            <a:off x="1181100" y="290385"/>
            <a:ext cx="10515600" cy="584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Оценка предметных и методических компетенций учителей_2022</a:t>
            </a:r>
            <a:endParaRPr lang="ru-RU" sz="24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2" name="Объект 7"/>
          <p:cNvSpPr>
            <a:spLocks noGrp="1"/>
          </p:cNvSpPr>
          <p:nvPr>
            <p:ph sz="quarter" idx="4"/>
          </p:nvPr>
        </p:nvSpPr>
        <p:spPr>
          <a:xfrm>
            <a:off x="6438900" y="1806620"/>
            <a:ext cx="5198246" cy="3981379"/>
          </a:xfr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ru-RU" dirty="0" smtClean="0"/>
              <a:t>информатика</a:t>
            </a:r>
            <a:endParaRPr lang="ru-RU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 smtClean="0"/>
              <a:t>технология </a:t>
            </a:r>
            <a:endParaRPr lang="ru-RU" dirty="0"/>
          </a:p>
          <a:p>
            <a:pPr marL="457200" lvl="1" indent="0">
              <a:buNone/>
            </a:pPr>
            <a:endParaRPr lang="ru-RU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 smtClean="0"/>
              <a:t>иностранный язык: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sz="2400" dirty="0" smtClean="0"/>
              <a:t>английский язык</a:t>
            </a:r>
            <a:endParaRPr lang="ru-RU" sz="2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ru-RU" sz="2400" dirty="0" smtClean="0"/>
              <a:t>немецкий язык </a:t>
            </a:r>
            <a:endParaRPr lang="ru-RU" sz="2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ru-RU" sz="2400" dirty="0"/>
              <a:t>ф</a:t>
            </a:r>
            <a:r>
              <a:rPr lang="ru-RU" sz="2400" dirty="0" smtClean="0"/>
              <a:t>ранцузский язык </a:t>
            </a:r>
          </a:p>
          <a:p>
            <a:pPr marL="914400" lvl="2" indent="0">
              <a:buNone/>
            </a:pPr>
            <a:endParaRPr lang="ru-RU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 smtClean="0"/>
              <a:t>для учителей начальных классов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91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97" y="141164"/>
            <a:ext cx="814482" cy="882887"/>
          </a:xfrm>
          <a:prstGeom prst="rect">
            <a:avLst/>
          </a:prstGeom>
        </p:spPr>
      </p:pic>
      <p:sp>
        <p:nvSpPr>
          <p:cNvPr id="11" name="Заголовок 3"/>
          <p:cNvSpPr txBox="1">
            <a:spLocks/>
          </p:cNvSpPr>
          <p:nvPr/>
        </p:nvSpPr>
        <p:spPr>
          <a:xfrm>
            <a:off x="1181100" y="290385"/>
            <a:ext cx="10515600" cy="584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Оценка предметных и методических компетенций учителей_2022</a:t>
            </a:r>
            <a:endParaRPr lang="ru-RU" sz="24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8" name="Текст 6"/>
          <p:cNvSpPr>
            <a:spLocks noGrp="1"/>
          </p:cNvSpPr>
          <p:nvPr>
            <p:ph type="body" sz="quarter" idx="3"/>
          </p:nvPr>
        </p:nvSpPr>
        <p:spPr>
          <a:xfrm>
            <a:off x="2683119" y="886826"/>
            <a:ext cx="7511562" cy="492371"/>
          </a:xfrm>
        </p:spPr>
        <p:txBody>
          <a:bodyPr>
            <a:noAutofit/>
          </a:bodyPr>
          <a:lstStyle/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b="0" dirty="0" smtClean="0"/>
              <a:t> </a:t>
            </a:r>
            <a:r>
              <a:rPr lang="ru-RU" dirty="0" smtClean="0"/>
              <a:t>Оценка проводится в два этапа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295100"/>
              </p:ext>
            </p:extLst>
          </p:nvPr>
        </p:nvGraphicFramePr>
        <p:xfrm>
          <a:off x="550416" y="1391194"/>
          <a:ext cx="11146284" cy="5121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2783">
                  <a:extLst>
                    <a:ext uri="{9D8B030D-6E8A-4147-A177-3AD203B41FA5}">
                      <a16:colId xmlns:a16="http://schemas.microsoft.com/office/drawing/2014/main" val="989967662"/>
                    </a:ext>
                  </a:extLst>
                </a:gridCol>
                <a:gridCol w="7185437">
                  <a:extLst>
                    <a:ext uri="{9D8B030D-6E8A-4147-A177-3AD203B41FA5}">
                      <a16:colId xmlns:a16="http://schemas.microsoft.com/office/drawing/2014/main" val="1121340672"/>
                    </a:ext>
                  </a:extLst>
                </a:gridCol>
                <a:gridCol w="1768064">
                  <a:extLst>
                    <a:ext uri="{9D8B030D-6E8A-4147-A177-3AD203B41FA5}">
                      <a16:colId xmlns:a16="http://schemas.microsoft.com/office/drawing/2014/main" val="2636040837"/>
                    </a:ext>
                  </a:extLst>
                </a:gridCol>
              </a:tblGrid>
              <a:tr h="1939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Месяц 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Предметы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>
                          <a:effectLst/>
                          <a:latin typeface="+mn-lt"/>
                        </a:rPr>
                        <a:t>Даты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9452612"/>
                  </a:ext>
                </a:extLst>
              </a:tr>
              <a:tr h="478525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                 1 этап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146359"/>
                  </a:ext>
                </a:extLst>
              </a:tr>
              <a:tr h="193988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+mn-lt"/>
                        </a:rPr>
                        <a:t>Апрель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</a:rPr>
                        <a:t>МЕТОДИСТЫ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n-lt"/>
                        </a:rPr>
                        <a:t>12.04.2022 - 15.04.2022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3529465"/>
                  </a:ext>
                </a:extLst>
              </a:tr>
              <a:tr h="6349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Русский язык, математика, физика, химия, биология, литература, история, обществознание, география, </a:t>
                      </a:r>
                      <a:r>
                        <a:rPr lang="ru-RU" sz="1600" b="1" u="sng" dirty="0">
                          <a:effectLst/>
                          <a:latin typeface="+mn-lt"/>
                        </a:rPr>
                        <a:t>информатика</a:t>
                      </a:r>
                      <a:endParaRPr lang="ru-RU" sz="1600" b="1" u="sng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752892"/>
                  </a:ext>
                </a:extLst>
              </a:tr>
              <a:tr h="1939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</a:rPr>
                        <a:t>УЧИТЕЛЯ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n-lt"/>
                        </a:rPr>
                        <a:t>18.04.2022 – 22.04.2022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0939494"/>
                  </a:ext>
                </a:extLst>
              </a:tr>
              <a:tr h="5999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Русский язык, математика, физика, химия, биология, литература, история, обществознание, география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058507"/>
                  </a:ext>
                </a:extLst>
              </a:tr>
              <a:tr h="442125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                 2 </a:t>
                      </a:r>
                      <a:r>
                        <a:rPr lang="ru-RU" sz="1600" dirty="0">
                          <a:effectLst/>
                          <a:latin typeface="+mn-lt"/>
                        </a:rPr>
                        <a:t>этап 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020081"/>
                  </a:ext>
                </a:extLst>
              </a:tr>
              <a:tr h="19398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Август 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</a:rPr>
                        <a:t>МЕТОДИСТЫ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n-lt"/>
                        </a:rPr>
                        <a:t>2</a:t>
                      </a:r>
                      <a:r>
                        <a:rPr lang="en-US" sz="1600">
                          <a:effectLst/>
                          <a:latin typeface="+mn-lt"/>
                        </a:rPr>
                        <a:t>3</a:t>
                      </a:r>
                      <a:r>
                        <a:rPr lang="ru-RU" sz="1600">
                          <a:effectLst/>
                          <a:latin typeface="+mn-lt"/>
                        </a:rPr>
                        <a:t>.08.2022 – 30.08.2022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7553292"/>
                  </a:ext>
                </a:extLst>
              </a:tr>
              <a:tr h="7580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Технология, иностранный язык (английский, немецкий, французский)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Для учителей начальной школы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564857"/>
                  </a:ext>
                </a:extLst>
              </a:tr>
              <a:tr h="19398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Сентябрь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</a:rPr>
                        <a:t>УЧИТЕЛЯ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n-lt"/>
                        </a:rPr>
                        <a:t>20.09.2022 – 23.09.2022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543928"/>
                  </a:ext>
                </a:extLst>
              </a:tr>
              <a:tr h="9610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b="1" u="sng" dirty="0">
                          <a:effectLst/>
                          <a:latin typeface="+mn-lt"/>
                        </a:rPr>
                        <a:t>Информатика</a:t>
                      </a:r>
                      <a:r>
                        <a:rPr lang="ru-RU" sz="1600" dirty="0">
                          <a:effectLst/>
                          <a:latin typeface="+mn-lt"/>
                        </a:rPr>
                        <a:t>, технология, иностранный язык (английский, немецкий, французский)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Для учителей начальной школы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947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81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2031" y="1009415"/>
            <a:ext cx="6027938" cy="485153"/>
          </a:xfrm>
        </p:spPr>
        <p:txBody>
          <a:bodyPr>
            <a:normAutofit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sz="2400" b="1" dirty="0" smtClean="0">
                <a:latin typeface="+mn-lt"/>
              </a:rPr>
              <a:t>Основные правила проведения Оценки</a:t>
            </a:r>
            <a:endParaRPr lang="ru-RU" sz="2400" b="1" dirty="0">
              <a:latin typeface="+mn-lt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ln>
            <a:solidFill>
              <a:srgbClr val="0070C0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ru-RU" dirty="0"/>
              <a:t>Оценка во всех субъектах Российской Федерации проводится строго в период, указанный в графике. </a:t>
            </a:r>
          </a:p>
          <a:p>
            <a:r>
              <a:rPr lang="ru-RU" dirty="0"/>
              <a:t>Конкретную дату проведения оценки по каждому предмету субъект Российской Федерации определяет самостоятельно.</a:t>
            </a:r>
          </a:p>
          <a:p>
            <a:r>
              <a:rPr lang="ru-RU" dirty="0"/>
              <a:t>Оценка по одному и тому же предмету в регионе проводится строго в один день. </a:t>
            </a:r>
          </a:p>
          <a:p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ln>
            <a:solidFill>
              <a:srgbClr val="0070C0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Возможно проведение оценки по нескольким предметам в течение одного дня в пределах обозначенного периода. </a:t>
            </a:r>
          </a:p>
          <a:p>
            <a:r>
              <a:rPr lang="ru-RU" dirty="0" smtClean="0"/>
              <a:t>Федеральному организатору предоставляется расписание проведения оценки в субъекте Российской Федерации посредством заполнения специальной формы в ФИС ОКО.</a:t>
            </a:r>
          </a:p>
          <a:p>
            <a:r>
              <a:rPr lang="ru-RU" dirty="0" smtClean="0"/>
              <a:t>Предоставление оценочных материалов в один и тот же ППО возможно или только в бумажном виде, или только в электронном виде.  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97" y="141164"/>
            <a:ext cx="814482" cy="882887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1181100" y="290385"/>
            <a:ext cx="10515600" cy="584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Оценка предметных и методических компетенций учителей_2022</a:t>
            </a:r>
            <a:endParaRPr lang="ru-RU" sz="2400" b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737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5015" y="822378"/>
            <a:ext cx="8918331" cy="463370"/>
          </a:xfrm>
        </p:spPr>
        <p:txBody>
          <a:bodyPr>
            <a:normAutofit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sz="1800" b="1" dirty="0" smtClean="0">
                <a:latin typeface="+mn-lt"/>
              </a:rPr>
              <a:t>МЕТОДИСТЫ</a:t>
            </a:r>
            <a:endParaRPr lang="ru-RU" sz="1800" b="1" dirty="0">
              <a:latin typeface="+mn-lt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0866651"/>
              </p:ext>
            </p:extLst>
          </p:nvPr>
        </p:nvGraphicFramePr>
        <p:xfrm>
          <a:off x="606670" y="1434970"/>
          <a:ext cx="11175022" cy="5318952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999870">
                  <a:extLst>
                    <a:ext uri="{9D8B030D-6E8A-4147-A177-3AD203B41FA5}">
                      <a16:colId xmlns:a16="http://schemas.microsoft.com/office/drawing/2014/main" val="1549027519"/>
                    </a:ext>
                  </a:extLst>
                </a:gridCol>
                <a:gridCol w="5139493">
                  <a:extLst>
                    <a:ext uri="{9D8B030D-6E8A-4147-A177-3AD203B41FA5}">
                      <a16:colId xmlns:a16="http://schemas.microsoft.com/office/drawing/2014/main" val="771740057"/>
                    </a:ext>
                  </a:extLst>
                </a:gridCol>
                <a:gridCol w="2631157">
                  <a:extLst>
                    <a:ext uri="{9D8B030D-6E8A-4147-A177-3AD203B41FA5}">
                      <a16:colId xmlns:a16="http://schemas.microsoft.com/office/drawing/2014/main" val="2479031350"/>
                    </a:ext>
                  </a:extLst>
                </a:gridCol>
                <a:gridCol w="2404502">
                  <a:extLst>
                    <a:ext uri="{9D8B030D-6E8A-4147-A177-3AD203B41FA5}">
                      <a16:colId xmlns:a16="http://schemas.microsoft.com/office/drawing/2014/main" val="35461940"/>
                    </a:ext>
                  </a:extLst>
                </a:gridCol>
              </a:tblGrid>
              <a:tr h="89096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b="0" dirty="0" smtClean="0">
                          <a:effectLst/>
                        </a:rPr>
                        <a:t>1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+mn-lt"/>
                        </a:rPr>
                        <a:t>Доставка </a:t>
                      </a:r>
                      <a:r>
                        <a:rPr lang="ru-RU" sz="1800" b="0" dirty="0" smtClean="0">
                          <a:latin typeface="+mn-lt"/>
                        </a:rPr>
                        <a:t>оценочных</a:t>
                      </a:r>
                      <a:r>
                        <a:rPr lang="ru-RU" sz="1800" b="0" baseline="0" dirty="0" smtClean="0">
                          <a:latin typeface="+mn-lt"/>
                        </a:rPr>
                        <a:t> материалов в субъекты Российской Федерации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+mn-lt"/>
                        </a:rPr>
                        <a:t>До 11.04.22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effectLst/>
                          <a:latin typeface="+mn-lt"/>
                        </a:rPr>
                        <a:t>Федеральный организатор</a:t>
                      </a:r>
                      <a:endParaRPr lang="ru-RU" sz="1800" b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800" dirty="0">
                        <a:latin typeface="+mn-lt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1738851049"/>
                  </a:ext>
                </a:extLst>
              </a:tr>
              <a:tr h="93747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</a:rPr>
                        <a:t>Проведение</a:t>
                      </a:r>
                      <a:r>
                        <a:rPr lang="ru-RU" sz="1800" b="0" dirty="0">
                          <a:effectLst/>
                          <a:latin typeface="+mn-lt"/>
                        </a:rPr>
                        <a:t> процедуры </a:t>
                      </a:r>
                      <a:r>
                        <a:rPr lang="ru-RU" sz="1800" b="0" dirty="0" smtClean="0">
                          <a:effectLst/>
                          <a:latin typeface="+mn-lt"/>
                        </a:rPr>
                        <a:t>оценки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</a:rPr>
                        <a:t>Анкетирование 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12.04.2022 - 15.04.2022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+mn-lt"/>
                        </a:rPr>
                        <a:t>Ответственный организатор в пункте проведения оценки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325021059"/>
                  </a:ext>
                </a:extLst>
              </a:tr>
              <a:tr h="74483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Сканирование и загрузка работ участников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оценки в 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ФИС ОКО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До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20.04.2022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Региональные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координаторы</a:t>
                      </a:r>
                      <a:endParaRPr lang="ru-RU" sz="1800" dirty="0">
                        <a:effectLst/>
                        <a:latin typeface="+mn-lt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Центр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сканирования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454394617"/>
                  </a:ext>
                </a:extLst>
              </a:tr>
              <a:tr h="71277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Проверка работ участников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оценки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До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15.05.2022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Федеральный организатор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2881843434"/>
                  </a:ext>
                </a:extLst>
              </a:tr>
              <a:tr h="71277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Обработка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и</a:t>
                      </a:r>
                      <a:r>
                        <a:rPr lang="ru-RU" sz="1800" baseline="0" dirty="0" smtClean="0">
                          <a:effectLst/>
                          <a:latin typeface="+mn-lt"/>
                        </a:rPr>
                        <a:t> анализ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результатов оценки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До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08.06.2022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Федеральный организатор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523721529"/>
                  </a:ext>
                </a:extLst>
              </a:tr>
              <a:tr h="89096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</a:rPr>
                        <a:t>Публикация </a:t>
                      </a:r>
                      <a:r>
                        <a:rPr lang="ru-RU" sz="1800" b="1" dirty="0">
                          <a:effectLst/>
                          <a:latin typeface="+mn-lt"/>
                        </a:rPr>
                        <a:t>результатов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 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оценки в личных кабинетах региональных</a:t>
                      </a:r>
                      <a:r>
                        <a:rPr lang="ru-RU" sz="18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координаторов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</a:rPr>
                        <a:t>После </a:t>
                      </a:r>
                      <a:r>
                        <a:rPr lang="ru-RU" sz="1800" b="1" dirty="0" smtClean="0">
                          <a:effectLst/>
                          <a:latin typeface="+mn-lt"/>
                        </a:rPr>
                        <a:t>01.06.2022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Федеральный организатор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1683313935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97" y="141164"/>
            <a:ext cx="814482" cy="882887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1181100" y="290385"/>
            <a:ext cx="10515600" cy="584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Оценка методических компетенций учителей_2022_ 1 этап</a:t>
            </a:r>
            <a:endParaRPr lang="ru-RU" sz="2400" b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052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5015" y="822378"/>
            <a:ext cx="8918331" cy="463370"/>
          </a:xfrm>
        </p:spPr>
        <p:txBody>
          <a:bodyPr>
            <a:normAutofit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sz="1800" b="1" dirty="0" smtClean="0">
                <a:latin typeface="+mn-lt"/>
              </a:rPr>
              <a:t>УЧИТЕЛЯ</a:t>
            </a:r>
            <a:endParaRPr lang="ru-RU" sz="1800" b="1" dirty="0">
              <a:latin typeface="+mn-lt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773074"/>
              </p:ext>
            </p:extLst>
          </p:nvPr>
        </p:nvGraphicFramePr>
        <p:xfrm>
          <a:off x="606670" y="1434970"/>
          <a:ext cx="11175022" cy="5318952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999870">
                  <a:extLst>
                    <a:ext uri="{9D8B030D-6E8A-4147-A177-3AD203B41FA5}">
                      <a16:colId xmlns:a16="http://schemas.microsoft.com/office/drawing/2014/main" val="1549027519"/>
                    </a:ext>
                  </a:extLst>
                </a:gridCol>
                <a:gridCol w="5139493">
                  <a:extLst>
                    <a:ext uri="{9D8B030D-6E8A-4147-A177-3AD203B41FA5}">
                      <a16:colId xmlns:a16="http://schemas.microsoft.com/office/drawing/2014/main" val="771740057"/>
                    </a:ext>
                  </a:extLst>
                </a:gridCol>
                <a:gridCol w="2631157">
                  <a:extLst>
                    <a:ext uri="{9D8B030D-6E8A-4147-A177-3AD203B41FA5}">
                      <a16:colId xmlns:a16="http://schemas.microsoft.com/office/drawing/2014/main" val="2479031350"/>
                    </a:ext>
                  </a:extLst>
                </a:gridCol>
                <a:gridCol w="2404502">
                  <a:extLst>
                    <a:ext uri="{9D8B030D-6E8A-4147-A177-3AD203B41FA5}">
                      <a16:colId xmlns:a16="http://schemas.microsoft.com/office/drawing/2014/main" val="35461940"/>
                    </a:ext>
                  </a:extLst>
                </a:gridCol>
              </a:tblGrid>
              <a:tr h="89096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b="0" dirty="0" smtClean="0">
                          <a:effectLst/>
                        </a:rPr>
                        <a:t>1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+mn-lt"/>
                        </a:rPr>
                        <a:t>Доставка </a:t>
                      </a:r>
                      <a:r>
                        <a:rPr lang="ru-RU" sz="1800" b="0" dirty="0" smtClean="0">
                          <a:latin typeface="+mn-lt"/>
                        </a:rPr>
                        <a:t>оценочных</a:t>
                      </a:r>
                      <a:r>
                        <a:rPr lang="ru-RU" sz="1800" b="0" baseline="0" dirty="0" smtClean="0">
                          <a:latin typeface="+mn-lt"/>
                        </a:rPr>
                        <a:t> материалов в субъекты Российской Федерации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+mn-lt"/>
                        </a:rPr>
                        <a:t>До 11.04.22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effectLst/>
                          <a:latin typeface="+mn-lt"/>
                        </a:rPr>
                        <a:t>Федеральный организатор</a:t>
                      </a:r>
                      <a:endParaRPr lang="ru-RU" sz="1800" b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800" dirty="0">
                        <a:latin typeface="+mn-lt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1738851049"/>
                  </a:ext>
                </a:extLst>
              </a:tr>
              <a:tr h="93747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</a:rPr>
                        <a:t>Проведение</a:t>
                      </a:r>
                      <a:r>
                        <a:rPr lang="ru-RU" sz="1800" b="0" dirty="0">
                          <a:effectLst/>
                          <a:latin typeface="+mn-lt"/>
                        </a:rPr>
                        <a:t> процедуры </a:t>
                      </a:r>
                      <a:r>
                        <a:rPr lang="ru-RU" sz="1800" b="0" dirty="0" smtClean="0">
                          <a:effectLst/>
                          <a:latin typeface="+mn-lt"/>
                        </a:rPr>
                        <a:t>оценки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</a:rPr>
                        <a:t>Анкетирование 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18.04.2022 – 22.04.2022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+mn-lt"/>
                        </a:rPr>
                        <a:t>Ответственный организатор в пункте проведения оценки</a:t>
                      </a:r>
                      <a:endParaRPr lang="ru-RU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325021059"/>
                  </a:ext>
                </a:extLst>
              </a:tr>
              <a:tr h="74483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Сканирование и загрузка работ участников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оценки в 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ФИС ОКО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До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27.04.2022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Региональные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координаторы</a:t>
                      </a:r>
                      <a:endParaRPr lang="ru-RU" sz="1800" dirty="0">
                        <a:effectLst/>
                        <a:latin typeface="+mn-lt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Центр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сканирования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454394617"/>
                  </a:ext>
                </a:extLst>
              </a:tr>
              <a:tr h="71277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Проверка работ участников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оценки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effectLst/>
                          <a:latin typeface="+mn-lt"/>
                        </a:rPr>
                        <a:t>(участвуют эксперты прошлого года)</a:t>
                      </a:r>
                      <a:endParaRPr lang="ru-RU" sz="18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До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29.05.2022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Федеральный организатор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2881843434"/>
                  </a:ext>
                </a:extLst>
              </a:tr>
              <a:tr h="71277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Обработка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и</a:t>
                      </a:r>
                      <a:r>
                        <a:rPr lang="ru-RU" sz="1800" baseline="0" dirty="0" smtClean="0">
                          <a:effectLst/>
                          <a:latin typeface="+mn-lt"/>
                        </a:rPr>
                        <a:t> анализ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результатов оценки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До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23.06.2022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Федеральный организатор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523721529"/>
                  </a:ext>
                </a:extLst>
              </a:tr>
              <a:tr h="89096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</a:rPr>
                        <a:t>Публикация </a:t>
                      </a:r>
                      <a:r>
                        <a:rPr lang="ru-RU" sz="1800" b="1" dirty="0">
                          <a:effectLst/>
                          <a:latin typeface="+mn-lt"/>
                        </a:rPr>
                        <a:t>результатов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 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оценки в личных кабинетах региональных</a:t>
                      </a:r>
                      <a:r>
                        <a:rPr lang="ru-RU" sz="18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координаторов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</a:rPr>
                        <a:t>После </a:t>
                      </a:r>
                      <a:r>
                        <a:rPr lang="ru-RU" sz="1800" b="1" dirty="0" smtClean="0">
                          <a:effectLst/>
                          <a:latin typeface="+mn-lt"/>
                        </a:rPr>
                        <a:t>12.06.2022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Федеральный организатор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953" marR="44953" marT="0" marB="0"/>
                </a:tc>
                <a:extLst>
                  <a:ext uri="{0D108BD9-81ED-4DB2-BD59-A6C34878D82A}">
                    <a16:rowId xmlns:a16="http://schemas.microsoft.com/office/drawing/2014/main" val="1683313935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97" y="141164"/>
            <a:ext cx="814482" cy="882887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1181100" y="290385"/>
            <a:ext cx="10515600" cy="584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Оценка предметных и методических компетенций учителей_2022_ 1 этап</a:t>
            </a:r>
            <a:endParaRPr lang="ru-RU" sz="2400" b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347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97" y="141164"/>
            <a:ext cx="814482" cy="882887"/>
          </a:xfrm>
          <a:prstGeom prst="rect">
            <a:avLst/>
          </a:prstGeom>
        </p:spPr>
      </p:pic>
      <p:sp>
        <p:nvSpPr>
          <p:cNvPr id="8" name="Заголовок 3"/>
          <p:cNvSpPr>
            <a:spLocks noGrp="1"/>
          </p:cNvSpPr>
          <p:nvPr>
            <p:ph type="title"/>
          </p:nvPr>
        </p:nvSpPr>
        <p:spPr>
          <a:xfrm>
            <a:off x="1181100" y="290385"/>
            <a:ext cx="10515600" cy="58444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Оценка предметных и методических компетенций учителей_202</a:t>
            </a:r>
            <a:r>
              <a:rPr lang="ru-RU" sz="2400" b="1" dirty="0" smtClean="0">
                <a:solidFill>
                  <a:srgbClr val="FF0000"/>
                </a:solidFill>
                <a:latin typeface="+mn-lt"/>
              </a:rPr>
              <a:t>1</a:t>
            </a:r>
            <a:endParaRPr lang="ru-RU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7780" y="1200100"/>
            <a:ext cx="3156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b="1" dirty="0" smtClean="0"/>
              <a:t>Количество экспертов</a:t>
            </a:r>
            <a:r>
              <a:rPr lang="ru-RU" dirty="0" smtClean="0"/>
              <a:t> 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869643"/>
              </p:ext>
            </p:extLst>
          </p:nvPr>
        </p:nvGraphicFramePr>
        <p:xfrm>
          <a:off x="4197212" y="1559986"/>
          <a:ext cx="4068279" cy="10109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56093">
                  <a:extLst>
                    <a:ext uri="{9D8B030D-6E8A-4147-A177-3AD203B41FA5}">
                      <a16:colId xmlns:a16="http://schemas.microsoft.com/office/drawing/2014/main" val="949228967"/>
                    </a:ext>
                  </a:extLst>
                </a:gridCol>
                <a:gridCol w="1356093">
                  <a:extLst>
                    <a:ext uri="{9D8B030D-6E8A-4147-A177-3AD203B41FA5}">
                      <a16:colId xmlns:a16="http://schemas.microsoft.com/office/drawing/2014/main" val="3982480521"/>
                    </a:ext>
                  </a:extLst>
                </a:gridCol>
                <a:gridCol w="1356093">
                  <a:extLst>
                    <a:ext uri="{9D8B030D-6E8A-4147-A177-3AD203B41FA5}">
                      <a16:colId xmlns:a16="http://schemas.microsoft.com/office/drawing/2014/main" val="21004850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 июле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</a:t>
                      </a:r>
                      <a:r>
                        <a:rPr lang="ru-RU" b="1" baseline="0" dirty="0" smtClean="0"/>
                        <a:t> октябре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 июле и октябре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424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46712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333517" y="3156860"/>
            <a:ext cx="393197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b="1" dirty="0" smtClean="0"/>
              <a:t>Количество регионов, </a:t>
            </a:r>
          </a:p>
          <a:p>
            <a:pPr algn="ctr"/>
            <a:r>
              <a:rPr lang="ru-RU" b="1" dirty="0" smtClean="0"/>
              <a:t>из которых привлекались к проверке</a:t>
            </a:r>
          </a:p>
          <a:p>
            <a:pPr algn="ctr"/>
            <a:r>
              <a:rPr lang="ru-RU" b="1" dirty="0" smtClean="0"/>
              <a:t> эксперты</a:t>
            </a:r>
            <a:r>
              <a:rPr lang="ru-RU" dirty="0" smtClean="0"/>
              <a:t>  </a:t>
            </a: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220677"/>
              </p:ext>
            </p:extLst>
          </p:nvPr>
        </p:nvGraphicFramePr>
        <p:xfrm>
          <a:off x="4216973" y="4057778"/>
          <a:ext cx="4061418" cy="3657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061418">
                  <a:extLst>
                    <a:ext uri="{9D8B030D-6E8A-4147-A177-3AD203B41FA5}">
                      <a16:colId xmlns:a16="http://schemas.microsoft.com/office/drawing/2014/main" val="2717801229"/>
                    </a:ext>
                  </a:extLst>
                </a:gridCol>
              </a:tblGrid>
              <a:tr h="3204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609228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065291" y="4766886"/>
            <a:ext cx="43579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b="1" dirty="0" smtClean="0"/>
              <a:t>Уровень </a:t>
            </a:r>
          </a:p>
          <a:p>
            <a:pPr algn="ctr"/>
            <a:r>
              <a:rPr lang="ru-RU" b="1" dirty="0" smtClean="0"/>
              <a:t>методической компетентности экспертов </a:t>
            </a:r>
          </a:p>
          <a:p>
            <a:pPr algn="ctr"/>
            <a:r>
              <a:rPr lang="ru-RU" b="1" dirty="0" smtClean="0"/>
              <a:t>(% выполнения диагностической работы)</a:t>
            </a:r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052743"/>
              </p:ext>
            </p:extLst>
          </p:nvPr>
        </p:nvGraphicFramePr>
        <p:xfrm>
          <a:off x="4204073" y="5660879"/>
          <a:ext cx="4061418" cy="3657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061418">
                  <a:extLst>
                    <a:ext uri="{9D8B030D-6E8A-4147-A177-3AD203B41FA5}">
                      <a16:colId xmlns:a16="http://schemas.microsoft.com/office/drawing/2014/main" val="2717801229"/>
                    </a:ext>
                  </a:extLst>
                </a:gridCol>
              </a:tblGrid>
              <a:tr h="3204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85-90%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609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95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6885" y="886826"/>
            <a:ext cx="9764029" cy="680462"/>
          </a:xfrm>
        </p:spPr>
        <p:txBody>
          <a:bodyPr>
            <a:normAutofit fontScale="90000"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sz="1800" b="1" dirty="0" smtClean="0">
                <a:latin typeface="+mn-lt"/>
              </a:rPr>
              <a:t>03.03.2022 в 18.00 </a:t>
            </a:r>
            <a:r>
              <a:rPr lang="ru-RU" sz="1800" b="1" dirty="0" err="1" smtClean="0">
                <a:latin typeface="+mn-lt"/>
              </a:rPr>
              <a:t>мск</a:t>
            </a:r>
            <a:r>
              <a:rPr lang="ru-RU" sz="1800" b="1" dirty="0" smtClean="0">
                <a:latin typeface="+mn-lt"/>
              </a:rPr>
              <a:t> завершается сбор информации о количестве участников оценки 1 этапа –  </a:t>
            </a:r>
            <a:br>
              <a:rPr lang="ru-RU" sz="1800" b="1" dirty="0" smtClean="0">
                <a:latin typeface="+mn-lt"/>
              </a:rPr>
            </a:br>
            <a:r>
              <a:rPr lang="ru-RU" sz="1800" b="1" dirty="0" smtClean="0">
                <a:latin typeface="+mn-lt"/>
              </a:rPr>
              <a:t>в ЛК ФИС ОКО</a:t>
            </a:r>
            <a:endParaRPr lang="ru-RU" sz="1800" b="1" dirty="0">
              <a:latin typeface="+mn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97" y="141164"/>
            <a:ext cx="814482" cy="882887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1181100" y="290385"/>
            <a:ext cx="10515600" cy="584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Оценка предметных и методических компетенций учителей_2022_ 1 этап</a:t>
            </a:r>
            <a:endParaRPr lang="ru-RU" sz="2400" b="1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366" y="1685817"/>
            <a:ext cx="10865268" cy="4857052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10165987" y="1911951"/>
            <a:ext cx="715224" cy="1811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96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687</Words>
  <Application>Microsoft Office PowerPoint</Application>
  <PresentationFormat>Широкоэкранный</PresentationFormat>
  <Paragraphs>146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Тема Office</vt:lpstr>
      <vt:lpstr>Организационные вопросы проведения оценки предметных и методических компетенций учителей  в 2022 году</vt:lpstr>
      <vt:lpstr>Презентация PowerPoint</vt:lpstr>
      <vt:lpstr>Презентация PowerPoint</vt:lpstr>
      <vt:lpstr>Презентация PowerPoint</vt:lpstr>
      <vt:lpstr>Основные правила проведения Оценки</vt:lpstr>
      <vt:lpstr>МЕТОДИСТЫ</vt:lpstr>
      <vt:lpstr>УЧИТЕЛЯ</vt:lpstr>
      <vt:lpstr>Оценка предметных и методических компетенций учителей_2021</vt:lpstr>
      <vt:lpstr>03.03.2022 в 18.00 мск завершается сбор информации о количестве участников оценки 1 этапа –   в ЛК ФИС ОКО</vt:lpstr>
      <vt:lpstr>До 01.04.2022 – загрузка форм сбора информации о количестве участников оценки – 2 этап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Организационные вопросы проведения оценки предметных и методических компетенций учителей  в 2022 году</dc:title>
  <dc:creator>ws</dc:creator>
  <cp:lastModifiedBy>ws</cp:lastModifiedBy>
  <cp:revision>20</cp:revision>
  <dcterms:created xsi:type="dcterms:W3CDTF">2022-03-02T12:39:34Z</dcterms:created>
  <dcterms:modified xsi:type="dcterms:W3CDTF">2022-03-03T10:26:05Z</dcterms:modified>
</cp:coreProperties>
</file>