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6" r:id="rId3"/>
    <p:sldId id="505" r:id="rId5"/>
    <p:sldId id="508" r:id="rId6"/>
    <p:sldId id="510" r:id="rId7"/>
    <p:sldId id="507" r:id="rId8"/>
    <p:sldId id="511" r:id="rId9"/>
    <p:sldId id="471" r:id="rId10"/>
    <p:sldId id="378" r:id="rId11"/>
    <p:sldId id="377" r:id="rId12"/>
    <p:sldId id="376" r:id="rId13"/>
    <p:sldId id="397" r:id="rId14"/>
    <p:sldId id="398" r:id="rId15"/>
    <p:sldId id="536" r:id="rId16"/>
    <p:sldId id="399" r:id="rId17"/>
    <p:sldId id="504" r:id="rId18"/>
    <p:sldId id="503" r:id="rId19"/>
    <p:sldId id="400" r:id="rId20"/>
    <p:sldId id="538" r:id="rId21"/>
    <p:sldId id="480" r:id="rId22"/>
    <p:sldId id="403" r:id="rId23"/>
    <p:sldId id="421" r:id="rId24"/>
    <p:sldId id="494" r:id="rId25"/>
    <p:sldId id="495" r:id="rId26"/>
    <p:sldId id="496" r:id="rId27"/>
    <p:sldId id="539" r:id="rId28"/>
    <p:sldId id="493" r:id="rId29"/>
    <p:sldId id="540" r:id="rId30"/>
    <p:sldId id="492" r:id="rId31"/>
    <p:sldId id="481" r:id="rId32"/>
    <p:sldId id="482" r:id="rId33"/>
    <p:sldId id="33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4400550"/>
            <a:ext cx="5486400" cy="4086225"/>
          </a:xfrm>
        </p:spPr>
        <p:txBody>
          <a:bodyPr/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Обратить внимание на формирование распорядительного акта МОУО. При определении поручений участникам и ответственным лицам учесть инструктивно-методические материалы ФИОКО.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В процессе подготовки аудитории учесть, что за одним столом работает один учитель, поставить табулятор с обозначением предмета, возможность организатору в ППО (если он одновременно организатор в аудитории) работать на ПК, не покидая аудиторию.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Место для вещей участников может быть как в отдельном помещении, так и в этом же.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Видеонаблюдение в аудитории необязательно.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Количество аудиторий зависит от количества учителей и количества рабочих мест в аудитории - из расчета один стол-один учитель. 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Разделение учителей по разным предметам в разные аудитории не предусматривается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Логин и пароль, по которому ответственный организатор в ППО входит в ФИС ОКО - это логин и пароль образовательной организации, в которой находится ППО. Заранее побеспокоиться о контактах с лицом ОО, имеющим право входа в ФИС ОКО.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Электронный протокол желательно заполнить до окончания работы учителей, чтобы выдать им логины и пароли для анкетирования, которые формируются на отдельной вкладке протокола после его заполнения.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14 апреля в ППО, где есть учителя информатики, нужно распечатать КИМ дл них из личного кабинета ФИС ОКО</a:t>
            </a:r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>
          <a:xfrm>
            <a:off x="685800" y="698500"/>
            <a:ext cx="5486400" cy="3086100"/>
          </a:xfrm>
        </p:spPr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3956050"/>
            <a:ext cx="5486400" cy="3600450"/>
          </a:xfrm>
        </p:spPr>
        <p:txBody>
          <a:bodyPr/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Бумажный протокол оформляется во время проведения оценки, проходя по рядам, организатор записывает номера бланнков и ФИО учителя. Вносятся все имеющиеся бланки заданий, если бланк не используется, то напротив его номера - «не использован». На каждый предмет один отдельный протокол. </a:t>
            </a:r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Сделать копии бланков протокола, на случай порчи, заранее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НОВОЕ: внести  логин ОО, в которой работает участник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Электронный протокол скачивается в ФИС ОКО в разделе «Ход ИКУ» 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 В столбце «Коментарии» отмечается «не использован» напротив соответствующего номера бланка с заданием.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После внесения всех фамилий учителей во вкладке «Для анкетирования» формируются логины и пароль учителям. </a:t>
            </a:r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Распечатать два экземпляра с логинами и паролями, один разрезать на полоски, другой оставить себе. 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Полоски раздать учителям.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После загрузки  в ФИС ОКО 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электронный протокол приобретает форму, не включающую персональные данные учителей.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pPr algn="just"/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         Инструктирование учителей: зачитывается инструкция, приведенная в инструктивно-методических материалах организатора в аудитории. 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На доске записывается время начала и время окончания тестирования: 180 мин на всех предметах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>
          <a:xfrm>
            <a:off x="685800" y="376555"/>
            <a:ext cx="5486400" cy="2564130"/>
          </a:xfrm>
        </p:spPr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3045460"/>
            <a:ext cx="5819140" cy="5419090"/>
          </a:xfrm>
        </p:spPr>
        <p:txBody>
          <a:bodyPr/>
          <a:p>
            <a:pPr algn="just"/>
            <a:r>
              <a:rPr lang="ru-RU" altLang="en-US"/>
              <a:t>      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 В рамках национального проекта «Образование», федерального проекта «Современная школа» реализуется проект по созданию единой системы научно-методического сопровождения педагогических работников и управленческих кадров  и распространению форматов непрерывного профессионального развития педагогических работников.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Количество учителей, участников оценки компетенций должно соответствовать заявленому. Оценочные материалы доставлены региональному координатору в соответствии с эти цифрами. </a:t>
            </a:r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Лишние экземпляры отсутствуют.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Учителя не уходят после выполнения заданий без логина и пароля для акетирования. Анкетирование проходят с любого компьютера. </a:t>
            </a:r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В идеале можно организовать анкетирование в этот же день в этом же ППО. И оперативно решить возможные затруднения в этой процедуре.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Анкетирование направлено на выявление опыта работы, квалификации учителя, особенностей выполнения профессиональных обязанностей (методческое сопровождение, консультатционная помощь другим педработникам и т.п). \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Форма ответов: запись цифрами, выбор ответов, развернутый ответ.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pPr algn="just"/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Почему не загружается готовый проткол?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Ошибка - длинное название файла;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- у одного участника заполнены все ячейки;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- «не использован», а пол или ФИО проставлен;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Результат - протокол не формируется и не загружается в ФИС ОКО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4400550"/>
            <a:ext cx="5486400" cy="2189480"/>
          </a:xfrm>
        </p:spPr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4400550"/>
            <a:ext cx="5819140" cy="4333240"/>
          </a:xfrm>
        </p:spPr>
        <p:txBody>
          <a:bodyPr/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4400550"/>
            <a:ext cx="5486400" cy="2189480"/>
          </a:xfrm>
        </p:spPr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>
          <a:xfrm>
            <a:off x="685800" y="598170"/>
            <a:ext cx="5486400" cy="3086100"/>
          </a:xfrm>
        </p:spPr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3856355"/>
            <a:ext cx="5874385" cy="4044315"/>
          </a:xfrm>
        </p:spPr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4400550"/>
            <a:ext cx="5486400" cy="4022090"/>
          </a:xfrm>
        </p:spPr>
        <p:txBody>
          <a:bodyPr/>
          <a:p>
            <a:endParaRPr lang="ru-RU" altLang="ru-RU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4400550"/>
            <a:ext cx="5819140" cy="4064000"/>
          </a:xfrm>
        </p:spPr>
        <p:txBody>
          <a:bodyPr/>
          <a:p>
            <a:pPr algn="just"/>
            <a:r>
              <a:rPr lang="ru-RU" altLang="en-US"/>
              <a:t>      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4400550"/>
            <a:ext cx="5486400" cy="4022090"/>
          </a:xfrm>
        </p:spPr>
        <p:txBody>
          <a:bodyPr/>
          <a:p>
            <a:pPr marL="285750" indent="-285750">
              <a:buFont typeface="Arial" panose="020B0604020202020204" pitchFamily="34" charset="0"/>
              <a:buChar char="•"/>
            </a:pP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>
          <a:xfrm>
            <a:off x="685800" y="288290"/>
            <a:ext cx="5486400" cy="2733040"/>
          </a:xfrm>
        </p:spPr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3152140"/>
            <a:ext cx="5930265" cy="5472430"/>
          </a:xfrm>
        </p:spPr>
        <p:txBody>
          <a:bodyPr/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В оценочных материалах 10 заданий, каждое задание на отдельном листе.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Задания по блокам: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 b="1">
                <a:latin typeface="Times New Roman" panose="02020603050405020304" charset="0"/>
                <a:cs typeface="Times New Roman" panose="02020603050405020304" charset="0"/>
              </a:rPr>
              <a:t>Блок 1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 - предметные компетенции. Приоритет предметной подготовки, предметная подготовка наиболее важный показатель учительского профессионализма. Задания проверяют знания учителя по предмету , зания стандартные с кратким и развернутым ответом на основе ФГОС общего образования. Использование дополнительных материалов не допускается. Кроме таблиц  периодической системы и растворимости для учителей химии. </a:t>
            </a:r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(на всякий случай приготовить в ППО)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 b="1">
                <a:latin typeface="Times New Roman" panose="02020603050405020304" charset="0"/>
                <a:cs typeface="Times New Roman" panose="02020603050405020304" charset="0"/>
              </a:rPr>
              <a:t>Блок 2  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методические компетенции. Задания на проверку знаний  основ методик, видов и приемов педтехнологий, форм и методов обучения, умений планировать РП,  обучающихся, реализацию их индивидуальных траекторий развития с 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учитом индивидуальных особенностей.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sz="1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Блок 3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- оценочные компетенции. Проверяют знания способов оценки, объективность оценивания по отношению к планируемым результатам, к стандартизированным критериям оценивания, умения корректировать методики и организацию обучения в зависмости от результатов оценивания.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Количество Оценочных материалов (бланков) соответствует колучеству заявленных участников по каждому предмету.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Получать оценочные материалы может не только ответственный организатор, но и другое лицо при наличии соответствующего документа (распорядительный акт МОУО или доверенность)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3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17000"/>
                <a:lumOff val="83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6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465" y="759460"/>
            <a:ext cx="10593070" cy="4013200"/>
          </a:xfrm>
        </p:spPr>
        <p:txBody>
          <a:bodyPr>
            <a:noAutofit/>
          </a:bodyPr>
          <a:p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Особенности организации оценки  компетенций учителей в первую волну</a:t>
            </a:r>
            <a:b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</a:br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( апрель 2022 г.)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FillTx/>
              <a:latin typeface="Cambria" panose="02040503050406030204" charset="0"/>
              <a:ea typeface="SimSun" panose="02010600030101010101" pitchFamily="2" charset="-122"/>
              <a:cs typeface="Cambria" panose="0204050305040603020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7276465" y="4772832"/>
            <a:ext cx="4608513" cy="20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Шохина Светлана Геннадиевна</a:t>
            </a:r>
            <a:endParaRPr lang="ru-RU" altLang="ru-RU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defRPr/>
            </a:pPr>
            <a:r>
              <a:rPr lang="ru-RU" altLang="ru-RU" sz="1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Заместитель директора, руководитель Центра оценки профессионального мастерства и квалификаций педагогов </a:t>
            </a:r>
            <a:endParaRPr lang="ru-RU" altLang="ru-RU" sz="1600" b="1" dirty="0" err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defRPr/>
            </a:pPr>
            <a:r>
              <a:rPr lang="ru-RU" altLang="en-US" sz="16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официальный сайт:  rcdpo.ru</a:t>
            </a:r>
            <a:endParaRPr lang="ru-RU" alt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defRPr/>
            </a:pPr>
            <a:r>
              <a:rPr lang="en-US" alt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e-mail: ct-nmc@yandex.ru               </a:t>
            </a:r>
            <a:endParaRPr lang="ru-RU" alt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defRPr/>
            </a:pP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тел.: +7 (861) 259-31-</a:t>
            </a:r>
            <a:r>
              <a:rPr lang="en-US" alt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30</a:t>
            </a:r>
            <a:endParaRPr lang="en-US" altLang="ru-RU" sz="16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1144905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46405" y="904875"/>
            <a:ext cx="10908030" cy="883285"/>
          </a:xfrm>
        </p:spPr>
        <p:txBody>
          <a:bodyPr>
            <a:normAutofit fontScale="60000"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Региональный координатор</a:t>
            </a:r>
            <a:r>
              <a:rPr lang="ru-RU" altLang="en-US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- ГБУ КК НМЦ </a:t>
            </a: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sz="32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Шохина Светлана Геннадиевна, руководитель ЦОПМКП, (861)259-31-30, (918)449-07-31</a:t>
            </a: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76860" y="1684020"/>
            <a:ext cx="11915140" cy="5070475"/>
          </a:xfrm>
        </p:spPr>
        <p:txBody>
          <a:bodyPr>
            <a:noAutofit/>
          </a:bodyPr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участвует в формировании состава наблюдателей за проведением Оценки (</a:t>
            </a:r>
            <a:r>
              <a:rPr lang="ru-RU" altLang="en-US" sz="2400" b="1" i="1">
                <a:latin typeface="Times New Roman" panose="02020603050405020304" charset="0"/>
                <a:cs typeface="Times New Roman" panose="02020603050405020304" charset="0"/>
              </a:rPr>
              <a:t>приказ от 5.04.2022 г. № 797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принимает после проведения оценки 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 ответственных организаторов в ППО 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бланки с ответами учителей, бумажные протоколы, неиспользованные оценочные средства (</a:t>
            </a:r>
            <a:r>
              <a:rPr lang="ru-RU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14-15 апреля, 20,21,22 апреля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 получает </a:t>
            </a:r>
            <a:r>
              <a:rPr lang="ru-RU" altLang="en-US" sz="2400" b="1" u="sng">
                <a:latin typeface="Times New Roman" panose="02020603050405020304" charset="0"/>
                <a:cs typeface="Times New Roman" panose="02020603050405020304" charset="0"/>
              </a:rPr>
              <a:t>электронные архивы бланков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 ответов участников из ППО (</a:t>
            </a:r>
            <a:r>
              <a:rPr lang="ru-RU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14 апреля, 20 апреля</a:t>
            </a:r>
            <a:r>
              <a:rPr lang="ru-RU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организует сканирование бумажных бланков ответов, проверку электронных архивов бланков ответов и загрузку их в ФИС ОКО (</a:t>
            </a:r>
            <a:r>
              <a:rPr lang="ru-RU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до 18 апреля, до 26 апреля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хранит бланки ответов, протоколы и неиспользованные оценочные материалы до получения результатов оценки, затем уничтожает их;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оказывает информационную поддержку другим участникам оценки.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получает результаты ОКУ от ФК (после </a:t>
            </a:r>
            <a:r>
              <a:rPr lang="ru-RU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21.05.2022г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 и после </a:t>
            </a:r>
            <a:r>
              <a:rPr lang="ru-RU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13.06.2022г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1144905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77340" y="904875"/>
            <a:ext cx="8713470" cy="68199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Ответственный организатор в ППО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76860" y="1788160"/>
            <a:ext cx="11915140" cy="4629785"/>
          </a:xfrm>
        </p:spPr>
        <p:txBody>
          <a:bodyPr>
            <a:noAutofit/>
          </a:bodyPr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инициирует принятие необходимых распорядительных документов МОУО по организации оценки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600" b="1" i="1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дата, место проведения Оценки, поручение ответственному организатору в ППО, поручение директору ОО (ППО), список учителей, поручение директорам ОО (учителя), поручение ответственному за получение ОС от регионального координатора и обратную доставку) ;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200" b="1">
                <a:latin typeface="Times New Roman" panose="02020603050405020304" charset="0"/>
                <a:cs typeface="Times New Roman" panose="02020603050405020304" charset="0"/>
              </a:rPr>
              <a:t>обеспечивает готовность аудитории: рабочие места учителей (один стол на одного учителя), рабочее место для организатора и независимого наблюдателя, место для вещей, гелевые </a:t>
            </a:r>
            <a:r>
              <a:rPr lang="ru-RU" altLang="en-US" sz="2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черные </a:t>
            </a:r>
            <a:r>
              <a:rPr lang="ru-RU" altLang="en-US" sz="2200" b="1">
                <a:latin typeface="Times New Roman" panose="02020603050405020304" charset="0"/>
                <a:cs typeface="Times New Roman" panose="02020603050405020304" charset="0"/>
              </a:rPr>
              <a:t>ручки (по количеству учителей плюс 4 запасные</a:t>
            </a:r>
            <a:r>
              <a:rPr lang="ru-RU" altLang="en-US" sz="2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), чистые листы для черновиков, ножницы, скотч, часы, жесткая папка-планшет;</a:t>
            </a:r>
            <a:endParaRPr lang="ru-RU" altLang="en-US" sz="2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sz="2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инструктирует организаторов в аудитории и независимых наблюдателей;</a:t>
            </a:r>
            <a:endParaRPr lang="ru-RU" altLang="en-US" sz="2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sz="2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передает оценочные материалы организатору в аудитории, по окончании процедуры оценки получает от него бланки ответов, заполненый бумажный протокол, неиспользованые оценочные материалы;</a:t>
            </a:r>
            <a:endParaRPr lang="ru-RU" alt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altLang="en-US" sz="2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904875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57655" y="739775"/>
            <a:ext cx="8713470" cy="68199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Ответственный организатор в ППО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19710" y="1421765"/>
            <a:ext cx="11752580" cy="5062855"/>
          </a:xfrm>
        </p:spPr>
        <p:txBody>
          <a:bodyPr>
            <a:noAutofit/>
          </a:bodyPr>
          <a:p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организует скачивание  электронного протокола из ФИС ОКО (можно заранее </a:t>
            </a:r>
            <a:r>
              <a:rPr lang="ru-RU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в день оценки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), используя логин и пароль </a:t>
            </a:r>
            <a:r>
              <a:rPr lang="ru-RU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образовательной организации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, и заполнение 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загрузку 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его  обратно в систему (</a:t>
            </a:r>
            <a:r>
              <a:rPr lang="ru-RU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на каждый предмет отдельный протокол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организует анкетирование учителей не позднее следующего дня (</a:t>
            </a:r>
            <a:r>
              <a:rPr lang="ru-RU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15 апреля и 21 апреля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): распечатывает и выдает логины и пароли участников оценки  для прохождения анкетирования, которые формируются  на специальном листе файла «Протокол»; 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доставляет бланки ответов, бумажные протоколы и неиспользованные оценочные материалы региональному координатору в день проведения </a:t>
            </a:r>
            <a:r>
              <a:rPr lang="ru-RU" altLang="en-US" sz="24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(14 апреля, 20 апреля) 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или позднее, если отсканированные бланки </a:t>
            </a:r>
            <a:r>
              <a:rPr lang="ru-RU" altLang="en-US" sz="2400" b="1" u="sng">
                <a:latin typeface="Times New Roman" panose="02020603050405020304" charset="0"/>
                <a:cs typeface="Times New Roman" panose="02020603050405020304" charset="0"/>
              </a:rPr>
              <a:t>были отправлены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 в день проведения.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sz="4000" b="1">
                <a:latin typeface="Times New Roman" panose="02020603050405020304" charset="0"/>
                <a:cs typeface="Times New Roman" panose="02020603050405020304" charset="0"/>
              </a:rPr>
              <a:t>Учителя информатики, претендующие на вхождение в региональный методический актив</a:t>
            </a:r>
            <a:endParaRPr lang="ru-RU" altLang="en-US" sz="4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985" y="1691005"/>
            <a:ext cx="11231880" cy="49961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Замещающее содержимое 2"/>
          <p:cNvPicPr>
            <a:picLocks noChangeAspect="1"/>
          </p:cNvPicPr>
          <p:nvPr>
            <p:ph sz="half" idx="1"/>
          </p:nvPr>
        </p:nvPicPr>
        <p:blipFill>
          <a:blip r:embed="rId1"/>
          <a:srcRect l="27549" t="17211" r="25343" b="9651"/>
          <a:stretch>
            <a:fillRect/>
          </a:stretch>
        </p:blipFill>
        <p:spPr>
          <a:xfrm>
            <a:off x="6694805" y="560705"/>
            <a:ext cx="5497195" cy="61734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560705"/>
            <a:ext cx="6459220" cy="61734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60" y="0"/>
            <a:ext cx="10515600" cy="1109345"/>
          </a:xfrm>
        </p:spPr>
        <p:txBody>
          <a:bodyPr/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Заполнение электронного протокола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468755" y="848995"/>
            <a:ext cx="3209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Веб-форма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759065" y="848995"/>
            <a:ext cx="3209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xcel </a:t>
            </a:r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шаблон</a:t>
            </a:r>
            <a:endParaRPr lang="ru-RU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Изображение 1"/>
          <p:cNvPicPr>
            <a:picLocks noChangeAspect="1"/>
          </p:cNvPicPr>
          <p:nvPr>
            <p:ph sz="half" idx="1"/>
          </p:nvPr>
        </p:nvPicPr>
        <p:blipFill>
          <a:blip r:embed="rId1"/>
          <a:srcRect l="39016" t="37326" r="33375" b="45950"/>
          <a:stretch>
            <a:fillRect/>
          </a:stretch>
        </p:blipFill>
        <p:spPr>
          <a:xfrm>
            <a:off x="88265" y="1282700"/>
            <a:ext cx="5181600" cy="1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1"/>
          <p:cNvPicPr>
            <a:picLocks noChangeAspect="1"/>
          </p:cNvPicPr>
          <p:nvPr>
            <p:ph sz="half" idx="2"/>
          </p:nvPr>
        </p:nvPicPr>
        <p:blipFill>
          <a:blip r:embed="rId1"/>
          <a:srcRect l="39016" t="68524" r="33375" b="12657"/>
          <a:stretch>
            <a:fillRect/>
          </a:stretch>
        </p:blipFill>
        <p:spPr>
          <a:xfrm>
            <a:off x="6856730" y="1443355"/>
            <a:ext cx="4545965" cy="195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30" y="3326765"/>
            <a:ext cx="5561965" cy="199072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995930"/>
            <a:ext cx="5374005" cy="280987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135" y="5527040"/>
            <a:ext cx="405765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Замещающее содержимое 7"/>
          <p:cNvPicPr>
            <a:picLocks noChangeAspect="1"/>
          </p:cNvPicPr>
          <p:nvPr>
            <p:ph idx="1"/>
          </p:nvPr>
        </p:nvPicPr>
        <p:blipFill>
          <a:blip r:embed="rId1"/>
          <a:srcRect l="16705" t="16037" r="15630" b="8624"/>
          <a:stretch>
            <a:fillRect/>
          </a:stretch>
        </p:blipFill>
        <p:spPr>
          <a:xfrm>
            <a:off x="112395" y="0"/>
            <a:ext cx="11903075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/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Анкетирование участников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67690" y="1075055"/>
            <a:ext cx="10620375" cy="2527935"/>
          </a:xfrm>
          <a:prstGeom prst="rect">
            <a:avLst/>
          </a:prstGeom>
        </p:spPr>
      </p:pic>
      <p:pic>
        <p:nvPicPr>
          <p:cNvPr id="8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2"/>
          <a:srcRect l="36195" t="679" r="33611" b="67949"/>
          <a:stretch>
            <a:fillRect/>
          </a:stretch>
        </p:blipFill>
        <p:spPr>
          <a:xfrm>
            <a:off x="3244215" y="3672840"/>
            <a:ext cx="4869180" cy="3185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928370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57020" y="706755"/>
            <a:ext cx="8713470" cy="68199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Организатор в аудитории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76860" y="1388745"/>
            <a:ext cx="11915140" cy="5219065"/>
          </a:xfrm>
        </p:spPr>
        <p:txBody>
          <a:bodyPr>
            <a:noAutofit/>
          </a:bodyPr>
          <a:p>
            <a:pPr algn="just"/>
            <a:r>
              <a:rPr lang="ru-RU" altLang="en-US" sz="1800" b="1">
                <a:latin typeface="Times New Roman" panose="02020603050405020304" charset="0"/>
                <a:cs typeface="Times New Roman" panose="02020603050405020304" charset="0"/>
              </a:rPr>
              <a:t>обеспечивает готовность аудитории к проведению оценки; встречает независимого наблюдателя и размещает его на рабочем месте (</a:t>
            </a:r>
            <a:r>
              <a:rPr lang="ru-RU" altLang="en-US" sz="1800" b="1" i="1">
                <a:latin typeface="Times New Roman" panose="02020603050405020304" charset="0"/>
                <a:cs typeface="Times New Roman" panose="02020603050405020304" charset="0"/>
              </a:rPr>
              <a:t>за 20 мин</a:t>
            </a:r>
            <a:r>
              <a:rPr lang="ru-RU" altLang="en-US" sz="1800" b="1">
                <a:latin typeface="Times New Roman" panose="02020603050405020304" charset="0"/>
                <a:cs typeface="Times New Roman" panose="02020603050405020304" charset="0"/>
              </a:rPr>
              <a:t> до начала);получает у ответственного организатора в ППО сейф-пакеты с оценочными материалами (за 15 мин до начала);</a:t>
            </a:r>
            <a:endParaRPr lang="ru-RU" altLang="en-US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800" b="1">
                <a:latin typeface="Times New Roman" panose="02020603050405020304" charset="0"/>
                <a:cs typeface="Times New Roman" panose="02020603050405020304" charset="0"/>
              </a:rPr>
              <a:t>запускает учителей в аудиторию, отмечает по списку и размещает по рабочим местам за 10 мин до начала);</a:t>
            </a:r>
            <a:r>
              <a:rPr lang="en-US" altLang="ru-RU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800" b="1">
                <a:latin typeface="Times New Roman" panose="02020603050405020304" charset="0"/>
                <a:cs typeface="Times New Roman" panose="02020603050405020304" charset="0"/>
              </a:rPr>
              <a:t>вскрывает сейф-пакеты, инструктирует учителей, раздает индивидуальные комплекты, следит за временем выполнения, за соблюдением порядка в аудитории, заполняет бумажный протокол (</a:t>
            </a:r>
            <a:r>
              <a:rPr lang="ru-RU" altLang="en-US" sz="18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сделать ксерокопии</a:t>
            </a:r>
            <a:r>
              <a:rPr lang="ru-RU" altLang="en-US" sz="1800" b="1">
                <a:latin typeface="Times New Roman" panose="02020603050405020304" charset="0"/>
                <a:cs typeface="Times New Roman" panose="02020603050405020304" charset="0"/>
              </a:rPr>
              <a:t>) и отдает его ответственному в ППО;</a:t>
            </a:r>
            <a:endParaRPr lang="ru-RU" altLang="en-US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800" b="1">
                <a:latin typeface="Times New Roman" panose="02020603050405020304" charset="0"/>
                <a:cs typeface="Times New Roman" panose="02020603050405020304" charset="0"/>
              </a:rPr>
              <a:t>собирает бланки ответов, складывает их по порядку (</a:t>
            </a:r>
            <a:r>
              <a:rPr lang="ru-RU" altLang="en-US" sz="1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не пропускает ни одного листа</a:t>
            </a:r>
            <a:r>
              <a:rPr lang="ru-RU" altLang="en-US" sz="1800" b="1">
                <a:latin typeface="Times New Roman" panose="02020603050405020304" charset="0"/>
                <a:cs typeface="Times New Roman" panose="02020603050405020304" charset="0"/>
              </a:rPr>
              <a:t>) и вкладывает в доставочный пакет - для каждого предмета </a:t>
            </a:r>
            <a:r>
              <a:rPr lang="ru-RU" altLang="en-US" sz="1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один</a:t>
            </a:r>
            <a:r>
              <a:rPr lang="ru-RU" altLang="en-US" sz="1800" b="1">
                <a:latin typeface="Times New Roman" panose="02020603050405020304" charset="0"/>
                <a:cs typeface="Times New Roman" panose="02020603050405020304" charset="0"/>
              </a:rPr>
              <a:t> пакет, бланки </a:t>
            </a:r>
            <a:r>
              <a:rPr lang="ru-RU" altLang="en-US" sz="1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всех</a:t>
            </a:r>
            <a:r>
              <a:rPr lang="ru-RU" altLang="en-US" sz="1800" b="1">
                <a:latin typeface="Times New Roman" panose="02020603050405020304" charset="0"/>
                <a:cs typeface="Times New Roman" panose="02020603050405020304" charset="0"/>
              </a:rPr>
              <a:t> учителей;</a:t>
            </a:r>
            <a:endParaRPr lang="ru-RU" altLang="en-US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16890" y="3830955"/>
            <a:ext cx="4610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доставочные пакеты  с бланками ответов </a:t>
            </a:r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(не запаковывает)</a:t>
            </a:r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отдает техническому специалисту для сканирования;</a:t>
            </a:r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284085" y="3830955"/>
            <a:ext cx="4610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упаковывает бланки ответов, черновики, неиспользованные комплекты, подписывает доставочный пакет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50875" y="5280660"/>
            <a:ext cx="4610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после сканирования упаковывает бланки ответов, черновики, неиспользованные комплекты, подписывает доставочный пакет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284085" y="5834380"/>
            <a:ext cx="4610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передает все материалы ответственному организатору ППО.</a:t>
            </a:r>
            <a:endParaRPr lang="ru-RU" altLang="en-US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6024880" y="5607050"/>
            <a:ext cx="600075" cy="105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Стрелка вниз 9"/>
          <p:cNvSpPr/>
          <p:nvPr/>
        </p:nvSpPr>
        <p:spPr>
          <a:xfrm>
            <a:off x="8919845" y="4879975"/>
            <a:ext cx="600075" cy="93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928370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57020" y="706755"/>
            <a:ext cx="8713470" cy="68199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Организатор в аудитории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 l="31031" t="13287" r="30316" b="35246"/>
          <a:stretch>
            <a:fillRect/>
          </a:stretch>
        </p:blipFill>
        <p:spPr>
          <a:xfrm>
            <a:off x="1154430" y="1388745"/>
            <a:ext cx="9895840" cy="5469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060" y="464820"/>
            <a:ext cx="11513185" cy="6172200"/>
          </a:xfrm>
        </p:spPr>
        <p:txBody>
          <a:bodyPr>
            <a:noAutofit/>
          </a:bodyPr>
          <a:p>
            <a:r>
              <a:rPr lang="ru-RU" altLang="en-US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Национальный проект  «Образование»</a:t>
            </a:r>
            <a:endParaRPr lang="ru-RU" altLang="en-US" sz="2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Федеральный проект «Современная школа»</a:t>
            </a:r>
            <a:endParaRPr lang="ru-RU" altLang="en-US" sz="2800" b="1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800" b="1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Замещающее содержимое 3"/>
          <p:cNvSpPr>
            <a:spLocks noGrp="1"/>
          </p:cNvSpPr>
          <p:nvPr/>
        </p:nvSpPr>
        <p:spPr>
          <a:xfrm>
            <a:off x="673100" y="2073910"/>
            <a:ext cx="10624185" cy="3792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Создание единой системы научно-методического сопровождения педагогических работников и управленческих кадров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3600">
                <a:latin typeface="Times New Roman" panose="02020603050405020304" charset="0"/>
                <a:cs typeface="Times New Roman" panose="02020603050405020304" charset="0"/>
              </a:rPr>
              <a:t>Распространение  форматов непрерывного профессионального развития педагогических работников</a:t>
            </a:r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1144905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57020" y="1144905"/>
            <a:ext cx="8713470" cy="68199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Наблюдатель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76860" y="1913255"/>
            <a:ext cx="11915140" cy="4629785"/>
          </a:xfrm>
        </p:spPr>
        <p:txBody>
          <a:bodyPr>
            <a:noAutofit/>
          </a:bodyPr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прибывает в ППО не позднее, чем за </a:t>
            </a:r>
            <a:r>
              <a:rPr lang="ru-RU" altLang="en-US" sz="2000" b="1" i="1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altLang="en-US" sz="2000" b="1" i="1">
                <a:latin typeface="Times New Roman" panose="02020603050405020304" charset="0"/>
                <a:cs typeface="Times New Roman" panose="02020603050405020304" charset="0"/>
              </a:rPr>
              <a:t>0 минут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 до начала процедуры оценки;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присутствует при получении ответственным в аудитории сейф-пакетов и их вскрытии;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следит за соблюдением процедуры оценки, помогает организатору;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расписывается на протоколах, на доставочных пакетах;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в случае обнаружения нарушения процедуры оценки делает замечание организатору, не мешая другим участникам;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составляет служебную записку на имя регионального координатора в случае, если нарушения носят принципиальный характер и могут повлиять на результаты оценки.</a:t>
            </a:r>
            <a:b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</a:br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686435"/>
          </a:xfrm>
        </p:spPr>
        <p:txBody>
          <a:bodyPr>
            <a:normAutofit fontScale="90000"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57655" y="686435"/>
            <a:ext cx="8713470" cy="621030"/>
          </a:xfrm>
        </p:spPr>
        <p:txBody>
          <a:bodyPr>
            <a:normAutofit fontScale="90000"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Учитель- слушатель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76860" y="1755775"/>
            <a:ext cx="11915140" cy="4841875"/>
          </a:xfrm>
        </p:spPr>
        <p:txBody>
          <a:bodyPr>
            <a:noAutofit/>
          </a:bodyPr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прибывает в ППО не позднее, чем </a:t>
            </a:r>
            <a:r>
              <a:rPr lang="ru-RU" altLang="en-US" sz="2000" b="1" u="sng">
                <a:latin typeface="Times New Roman" panose="02020603050405020304" charset="0"/>
                <a:cs typeface="Times New Roman" panose="02020603050405020304" charset="0"/>
              </a:rPr>
              <a:t>за 10 минут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 до начала процедуры оценки, регистрируются у ответственного в аудитории;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оставляют вещи в </a:t>
            </a:r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специально отведенном месте 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(сумки, </a:t>
            </a:r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выключеные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 телефоны и др);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занимают рабочие места по </a:t>
            </a:r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одному человеку за столом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получают от ответственного в аудитории индивидуальный пакет с оценочными материалами;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прослушивают инструкцию и далее действуют согласно ей и указаниям ответственного в аудитории;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выполняет задания 180 минут !!!! ВСЕ ПРЕДМЕТЫ!!!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после окончания оценки сдают бланки ответов ответственному в аудитории, ожидают заполнение электронного протокола и получают от ответственного в ППО логин и пароль для акетирования;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проходят обязательное анкетирование с любого компьютера                  до </a:t>
            </a:r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15 апреля, </a:t>
            </a:r>
            <a:r>
              <a:rPr lang="ru-RU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22 апреля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Изображение 2"/>
          <p:cNvPicPr>
            <a:picLocks noChangeAspect="1"/>
          </p:cNvPicPr>
          <p:nvPr>
            <p:ph idx="1"/>
          </p:nvPr>
        </p:nvPicPr>
        <p:blipFill>
          <a:blip r:embed="rId1"/>
          <a:srcRect t="16802" r="17639" b="13204"/>
          <a:stretch>
            <a:fillRect/>
          </a:stretch>
        </p:blipFill>
        <p:spPr>
          <a:xfrm>
            <a:off x="419100" y="364490"/>
            <a:ext cx="11427460" cy="622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>
            <p:ph idx="1"/>
          </p:nvPr>
        </p:nvPicPr>
        <p:blipFill>
          <a:blip r:embed="rId1"/>
          <a:srcRect l="4048" t="15603" r="17219" b="15746"/>
          <a:stretch>
            <a:fillRect/>
          </a:stretch>
        </p:blipFill>
        <p:spPr>
          <a:xfrm>
            <a:off x="626110" y="224790"/>
            <a:ext cx="11219815" cy="6224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4"/>
          <p:cNvPicPr>
            <a:picLocks noChangeAspect="1"/>
          </p:cNvPicPr>
          <p:nvPr>
            <p:ph idx="1"/>
          </p:nvPr>
        </p:nvPicPr>
        <p:blipFill>
          <a:blip r:embed="rId1"/>
          <a:srcRect l="3967" t="15009" r="17386" b="11697"/>
          <a:stretch>
            <a:fillRect/>
          </a:stretch>
        </p:blipFill>
        <p:spPr>
          <a:xfrm>
            <a:off x="407035" y="319405"/>
            <a:ext cx="11377295" cy="6129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955040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57020" y="745490"/>
            <a:ext cx="8713470" cy="68199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Технический специалист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76860" y="1427480"/>
            <a:ext cx="11915140" cy="4727575"/>
          </a:xfrm>
        </p:spPr>
        <p:txBody>
          <a:bodyPr>
            <a:noAutofit/>
          </a:bodyPr>
          <a:p>
            <a:pPr algn="just"/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в день оценки (с 7.00) скачивает электроный протокол из ФИС ОКО, используя для входа </a:t>
            </a:r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логин и пароль образовательной организации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, в которой находится пункт проведения оценки;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получает бумажные протоколы от организатора в аудитории (ответственного организатора в ППО);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заносит данные из бумажных протоколов 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в электронные в соответствии с инструкцией в файле протокола;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распечатывает логины и пароли участников оценки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, сформированные в файле электронного протокола в разделе «Для анкетирования», отдает листы с логинами и паролями ответственному в аудиторию (ответственному организатору в ППО);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после окончания  оценки сохраняет, называет файл с протоколом  в соответствии с инструкцией   и загружает файл в ФИС ОКО </a:t>
            </a:r>
            <a:r>
              <a:rPr lang="ru-RU" altLang="en-US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(!!!ошибка - длинное название файла!!!!)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после окончания оценки сканирут </a:t>
            </a:r>
            <a:r>
              <a:rPr lang="ru-RU" altLang="en-US" sz="2000" b="1" u="sng">
                <a:latin typeface="Times New Roman" panose="02020603050405020304" charset="0"/>
                <a:cs typeface="Times New Roman" panose="02020603050405020304" charset="0"/>
              </a:rPr>
              <a:t>бланки с заданиями (ответами)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ВСЕХ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 участников (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каждый лист отдельным файлом)  -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одна папка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, архивирует ее в формате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Z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IP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 и направляет электронной почтой на адрес </a:t>
            </a:r>
            <a:r>
              <a:rPr lang="en-US" altLang="ru-RU" sz="2000" b="1" u="sng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ct-nmc@yandex.ru</a:t>
            </a:r>
            <a:r>
              <a:rPr lang="en-US" altLang="ru-RU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возвращает комплекты бланков с ответами в аудиторию  организатору.</a:t>
            </a:r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altLang="en-US" sz="2000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955040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57655" y="711200"/>
            <a:ext cx="8713470" cy="68199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Технический специалист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76860" y="1332230"/>
            <a:ext cx="11915140" cy="5461000"/>
          </a:xfrm>
        </p:spPr>
        <p:txBody>
          <a:bodyPr>
            <a:noAutofit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Бланки ответов сканируются постранично, одна страница - один файл;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Разрешение </a:t>
            </a:r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200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dpi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Формат </a:t>
            </a:r>
            <a:r>
              <a:rPr lang="en-US" altLang="ru-RU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JPG</a:t>
            </a:r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    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Скан без дефектов;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Формируется 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одна папка</a:t>
            </a:r>
            <a:r>
              <a:rPr lang="ru-RU" altLang="ru-RU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, содержащая отдельные страницы с заданиями и ответами 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всех</a:t>
            </a:r>
            <a:r>
              <a:rPr lang="ru-RU" altLang="ru-RU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участников Оценки.</a:t>
            </a:r>
            <a:endParaRPr lang="ru-RU" altLang="ru-RU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(!!!ошибки - пропуски листов; сканируются лишние листы </a:t>
            </a:r>
            <a:r>
              <a:rPr lang="en-US" altLang="ru-RU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ru-RU" altLang="en-US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титул, инструкция, приложения; архив в архиве - это ошибки!!!)</a:t>
            </a:r>
            <a:endParaRPr lang="ru-RU" altLang="en-US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Папка архивируется в формате </a:t>
            </a:r>
            <a:r>
              <a:rPr lang="en-US" altLang="ru-RU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IP</a:t>
            </a:r>
            <a:endParaRPr lang="en-US" alt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Архив в архиве не допускается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Папка в папке не допускается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Размер архива не более </a:t>
            </a:r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250 МБ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Изображение 2"/>
          <p:cNvPicPr>
            <a:picLocks noChangeAspect="1"/>
          </p:cNvPicPr>
          <p:nvPr/>
        </p:nvPicPr>
        <p:blipFill>
          <a:blip r:embed="rId1"/>
          <a:srcRect l="14416" t="15744" r="21937" b="20747"/>
          <a:stretch>
            <a:fillRect/>
          </a:stretch>
        </p:blipFill>
        <p:spPr>
          <a:xfrm>
            <a:off x="276860" y="4011295"/>
            <a:ext cx="5385435" cy="2846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955040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57655" y="711200"/>
            <a:ext cx="8713470" cy="68199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Технический специалист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76860" y="1332230"/>
            <a:ext cx="11915140" cy="4986020"/>
          </a:xfrm>
        </p:spPr>
        <p:txBody>
          <a:bodyPr>
            <a:noAutofit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Сканируются только все страницы с заданиями (ответами)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0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 сканируются инструкции, справочные материалы, приложения и прочее ......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Изображение 6"/>
          <p:cNvPicPr>
            <a:picLocks noChangeAspect="1"/>
          </p:cNvPicPr>
          <p:nvPr/>
        </p:nvPicPr>
        <p:blipFill>
          <a:blip r:embed="rId1"/>
          <a:srcRect l="29492" t="6602" r="51990" b="81294"/>
          <a:stretch>
            <a:fillRect/>
          </a:stretch>
        </p:blipFill>
        <p:spPr>
          <a:xfrm>
            <a:off x="3449320" y="1977390"/>
            <a:ext cx="5024755" cy="17240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" name="Изображение 2"/>
          <p:cNvPicPr>
            <a:picLocks noChangeAspect="1"/>
          </p:cNvPicPr>
          <p:nvPr/>
        </p:nvPicPr>
        <p:blipFill>
          <a:blip r:embed="rId2"/>
          <a:srcRect l="30284" t="8000" r="51578" b="80211"/>
          <a:stretch>
            <a:fillRect/>
          </a:stretch>
        </p:blipFill>
        <p:spPr>
          <a:xfrm>
            <a:off x="521970" y="4815205"/>
            <a:ext cx="2331085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/>
          <a:srcRect l="28848" t="8506" r="51563" b="76298"/>
          <a:stretch>
            <a:fillRect/>
          </a:stretch>
        </p:blipFill>
        <p:spPr>
          <a:xfrm>
            <a:off x="3074670" y="4815205"/>
            <a:ext cx="2585720" cy="126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Изображение 5"/>
          <p:cNvPicPr>
            <a:picLocks noChangeAspect="1"/>
          </p:cNvPicPr>
          <p:nvPr/>
        </p:nvPicPr>
        <p:blipFill>
          <a:blip r:embed="rId4"/>
          <a:srcRect l="30711" t="8506" r="54422" b="75627"/>
          <a:stretch>
            <a:fillRect/>
          </a:stretch>
        </p:blipFill>
        <p:spPr>
          <a:xfrm>
            <a:off x="5917565" y="4815205"/>
            <a:ext cx="2435860" cy="126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Изображение 7"/>
          <p:cNvPicPr>
            <a:picLocks noChangeAspect="1"/>
          </p:cNvPicPr>
          <p:nvPr/>
        </p:nvPicPr>
        <p:blipFill>
          <a:blip r:embed="rId5"/>
          <a:srcRect l="28997" t="6470" r="33564" b="13578"/>
          <a:stretch>
            <a:fillRect/>
          </a:stretch>
        </p:blipFill>
        <p:spPr>
          <a:xfrm>
            <a:off x="9265285" y="4352925"/>
            <a:ext cx="1522730" cy="232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ое соединение 11"/>
          <p:cNvCxnSpPr/>
          <p:nvPr/>
        </p:nvCxnSpPr>
        <p:spPr>
          <a:xfrm>
            <a:off x="708660" y="4700270"/>
            <a:ext cx="2204720" cy="1629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ое соединение 12"/>
          <p:cNvCxnSpPr/>
          <p:nvPr/>
        </p:nvCxnSpPr>
        <p:spPr>
          <a:xfrm>
            <a:off x="3512185" y="4728210"/>
            <a:ext cx="2208530" cy="16014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ое соединение 13"/>
          <p:cNvCxnSpPr/>
          <p:nvPr/>
        </p:nvCxnSpPr>
        <p:spPr>
          <a:xfrm>
            <a:off x="6259830" y="4728210"/>
            <a:ext cx="2214245" cy="16960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ое соединение 14"/>
          <p:cNvCxnSpPr/>
          <p:nvPr/>
        </p:nvCxnSpPr>
        <p:spPr>
          <a:xfrm>
            <a:off x="9150350" y="4872990"/>
            <a:ext cx="1890395" cy="14401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90" y="0"/>
            <a:ext cx="9346565" cy="955040"/>
          </a:xfrm>
        </p:spPr>
        <p:txBody>
          <a:bodyPr>
            <a:normAutofit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процедуры оценки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57020" y="849630"/>
            <a:ext cx="8713470" cy="68199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sz="40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Технический специалист</a:t>
            </a:r>
            <a:endParaRPr lang="ru-RU" altLang="en-US" sz="40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sz="3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/>
          <p:nvPr>
            <p:ph sz="half" idx="2"/>
          </p:nvPr>
        </p:nvSpPr>
        <p:spPr>
          <a:xfrm>
            <a:off x="667385" y="1825625"/>
            <a:ext cx="10686415" cy="435165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Если анкетирование участники проходят в тот же день в ППО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в аудитории с ПК заранее открывает вкладку ФИС ОКО для входа в систему;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консультирует участников в процессе прохождения анкетирования по техническим вопросам.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Замещающее содержимое 4"/>
          <p:cNvPicPr>
            <a:picLocks noChangeAspect="1"/>
          </p:cNvPicPr>
          <p:nvPr/>
        </p:nvPicPr>
        <p:blipFill>
          <a:blip r:embed="rId1"/>
          <a:srcRect l="36195" t="679" r="33611" b="67949"/>
          <a:stretch>
            <a:fillRect/>
          </a:stretch>
        </p:blipFill>
        <p:spPr>
          <a:xfrm>
            <a:off x="4292600" y="2628265"/>
            <a:ext cx="4044315" cy="27324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47725" y="1739900"/>
            <a:ext cx="10867390" cy="4772025"/>
          </a:xfrm>
        </p:spPr>
        <p:txBody>
          <a:bodyPr>
            <a:normAutofit fontScale="90000" lnSpcReduction="20000"/>
          </a:bodyPr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обеспечить участие  учителей в процедуре оценки в соответствии с заявленным  количеством</a:t>
            </a:r>
            <a:endParaRPr lang="ru-RU" altLang="en-US" sz="35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обратить особое внимание на организацию процедуры оценки как </a:t>
            </a:r>
            <a:r>
              <a:rPr lang="ru-RU" altLang="en-US" sz="3500" b="1" i="1" u="sng">
                <a:latin typeface="Times New Roman" panose="02020603050405020304" charset="0"/>
                <a:cs typeface="Times New Roman" panose="02020603050405020304" charset="0"/>
              </a:rPr>
              <a:t>диагностического</a:t>
            </a:r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 механизма</a:t>
            </a:r>
            <a:endParaRPr lang="ru-RU" altLang="en-US" sz="35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организовать своевременное получение </a:t>
            </a:r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оценочных материалов </a:t>
            </a:r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их возврат региональному координатору  (ГБУКК НМЦ, Краснодар, ул.Красная,76)</a:t>
            </a:r>
            <a:endParaRPr lang="ru-RU" altLang="en-US" sz="35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провести разъяснительную работу с учителями, привлекаемыми к оценке и их руководителями</a:t>
            </a:r>
            <a:endParaRPr lang="ru-RU" altLang="en-US" sz="35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создать комфортные условия и доброжелательную атмосферу во время оценочной процедуры</a:t>
            </a:r>
            <a:endParaRPr lang="ru-RU" altLang="en-US"/>
          </a:p>
          <a:p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640" y="417195"/>
            <a:ext cx="10810875" cy="932815"/>
          </a:xfrm>
        </p:spPr>
        <p:txBody>
          <a:bodyPr>
            <a:normAutofit fontScale="90000"/>
          </a:bodyPr>
          <a:p>
            <a:pPr algn="ctr"/>
            <a:r>
              <a:rPr lang="ru-RU" altLang="en-US" sz="489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Задачи муниципальных органов управления образования</a:t>
            </a:r>
            <a:endParaRPr lang="ru-RU" altLang="en-US" sz="4890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мещающее содержимое 3"/>
          <p:cNvSpPr>
            <a:spLocks noGrp="1"/>
          </p:cNvSpPr>
          <p:nvPr/>
        </p:nvSpPr>
        <p:spPr>
          <a:xfrm>
            <a:off x="1936750" y="1803400"/>
            <a:ext cx="8191500" cy="214757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Оценка компетенций учителей, </a:t>
            </a:r>
            <a:endParaRPr lang="ru-RU" altLang="en-US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обладающих </a:t>
            </a:r>
            <a:r>
              <a:rPr lang="ru-RU" altLang="en-US" b="1" i="1" u="sng">
                <a:latin typeface="Times New Roman" panose="02020603050405020304" charset="0"/>
                <a:cs typeface="Times New Roman" panose="02020603050405020304" charset="0"/>
              </a:rPr>
              <a:t>высоким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методическим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уровнем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первая волна</a:t>
            </a:r>
            <a:r>
              <a:rPr lang="ru-RU" altLang="en-US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14 апреля 2022 г. </a:t>
            </a:r>
            <a:r>
              <a:rPr lang="ru-RU" altLang="en-US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ru-RU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126 </a:t>
            </a:r>
            <a:r>
              <a:rPr lang="ru-RU" altLang="en-US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чел</a:t>
            </a:r>
            <a:endParaRPr lang="ru-RU" altLang="en-US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ru-RU" altLang="en-US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вторая волна</a:t>
            </a:r>
            <a:r>
              <a:rPr lang="ru-RU" altLang="en-US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23-30 августа 2022 г. </a:t>
            </a:r>
            <a:r>
              <a:rPr lang="ru-RU" altLang="en-US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- 144 чел    </a:t>
            </a:r>
            <a:endParaRPr lang="ru-RU" altLang="en-US" b="1" i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endParaRPr lang="ru-RU" altLang="en-US" b="1" i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Замещающее содержимое 3"/>
          <p:cNvSpPr>
            <a:spLocks noGrp="1"/>
          </p:cNvSpPr>
          <p:nvPr/>
        </p:nvSpPr>
        <p:spPr>
          <a:xfrm>
            <a:off x="1864360" y="4819015"/>
            <a:ext cx="8336280" cy="48387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Экспертно-методический актив региона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323840" y="3978910"/>
            <a:ext cx="1068070" cy="812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1"/>
          </p:nvPr>
        </p:nvSpPr>
        <p:spPr>
          <a:xfrm>
            <a:off x="619760" y="925195"/>
            <a:ext cx="11028045" cy="530225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Оценка предметных и методических компетенций учителей</a:t>
            </a:r>
            <a:endParaRPr lang="ru-RU" altLang="en-US" sz="3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2257425" y="6087110"/>
            <a:ext cx="7549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Обучение по программе подготовки тьюторов  </a:t>
            </a:r>
            <a:endParaRPr lang="ru-RU" altLang="en-US" sz="20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23840" y="5408295"/>
            <a:ext cx="1068070" cy="812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41655" y="1825625"/>
            <a:ext cx="11163935" cy="4379595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ГБУКК НМЦ, г. Краснодар, ул. Красная, 76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i="1">
                <a:latin typeface="Times New Roman" panose="02020603050405020304" charset="0"/>
                <a:cs typeface="Times New Roman" panose="02020603050405020304" charset="0"/>
              </a:rPr>
              <a:t>Директор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Иващенко Ирина Анатольевна, каб 3, тел. (861)259-31-55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i="1">
                <a:latin typeface="Times New Roman" panose="02020603050405020304" charset="0"/>
                <a:cs typeface="Times New Roman" panose="02020603050405020304" charset="0"/>
              </a:rPr>
              <a:t>Заместитель диреткора, руководитель Центра оценки профессионального мастерства и квалификации педагогов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Шохина Светлана Геннадиевна,   каб.7 (861)259-31-30, (918)449-07-31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640" y="417195"/>
            <a:ext cx="10810875" cy="932815"/>
          </a:xfrm>
        </p:spPr>
        <p:txBody>
          <a:bodyPr>
            <a:normAutofit/>
          </a:bodyPr>
          <a:p>
            <a:pPr algn="ctr"/>
            <a:r>
              <a:rPr lang="ru-RU" altLang="en-US" sz="489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Контакты</a:t>
            </a:r>
            <a:endParaRPr lang="ru-RU" altLang="en-US" sz="4890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308225"/>
            <a:ext cx="10515600" cy="1325563"/>
          </a:xfrm>
        </p:spPr>
        <p:txBody>
          <a:bodyPr>
            <a:normAutofit/>
          </a:bodyPr>
          <a:p>
            <a:pPr algn="ctr"/>
            <a:r>
              <a:rPr lang="ru-RU" altLang="en-US" sz="4890" b="1" i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СПАСИБО ЗА ВНИМАНИЕ</a:t>
            </a:r>
            <a:endParaRPr lang="ru-RU" altLang="en-US" sz="4890" b="1" i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912495" y="133350"/>
            <a:ext cx="10582275" cy="581660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Оценка предметных и методических компетенций учителей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Замещающее содержимое 3"/>
          <p:cNvSpPr>
            <a:spLocks noGrp="1"/>
          </p:cNvSpPr>
          <p:nvPr/>
        </p:nvSpPr>
        <p:spPr>
          <a:xfrm>
            <a:off x="545465" y="1450975"/>
            <a:ext cx="10624185" cy="1808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1481455" y="4241800"/>
            <a:ext cx="9229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600" b="1" i="1">
                <a:latin typeface="Times New Roman" panose="02020603050405020304" charset="0"/>
                <a:cs typeface="Times New Roman" panose="02020603050405020304" charset="0"/>
              </a:rPr>
              <a:t>Вторая  волна</a:t>
            </a:r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ru-RU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20-23 сентября</a:t>
            </a:r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 2022 г.  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1248 учителей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46275" y="715010"/>
            <a:ext cx="7821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600" b="1" i="1">
                <a:latin typeface="Times New Roman" panose="02020603050405020304" charset="0"/>
                <a:cs typeface="Times New Roman" panose="02020603050405020304" charset="0"/>
              </a:rPr>
              <a:t>Первая волна</a:t>
            </a:r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ru-RU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 апреля</a:t>
            </a:r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 2022 г.     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981 учитель</a:t>
            </a:r>
            <a:endParaRPr lang="en-US" altLang="ru-RU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657985" y="1842135"/>
            <a:ext cx="82740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ts val="3000"/>
              </a:lnSpc>
              <a:spcBef>
                <a:spcPts val="0"/>
              </a:spcBef>
            </a:pP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«Школа современного учителя. Развитие естественно-научной грамотности»</a:t>
            </a:r>
            <a:endParaRPr lang="ru-RU" altLang="en-US" b="1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ts val="3000"/>
              </a:lnSpc>
              <a:spcBef>
                <a:spcPts val="0"/>
              </a:spcBef>
            </a:pP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(учителя </a:t>
            </a:r>
            <a:r>
              <a:rPr lang="ru-RU" altLang="en-US" b="1" u="sng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химии, физики, биологии, географии</a:t>
            </a: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); </a:t>
            </a:r>
            <a:endParaRPr lang="ru-RU" altLang="en-US" b="1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ts val="3000"/>
              </a:lnSpc>
              <a:spcBef>
                <a:spcPts val="0"/>
              </a:spcBef>
            </a:pP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«Школа современного учителя. Развитие читательской грамотности»</a:t>
            </a:r>
            <a:endParaRPr lang="ru-RU" altLang="en-US" b="1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ts val="3000"/>
              </a:lnSpc>
              <a:spcBef>
                <a:spcPts val="0"/>
              </a:spcBef>
            </a:pP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(учителя </a:t>
            </a:r>
            <a:r>
              <a:rPr lang="ru-RU" altLang="en-US" b="1" u="sng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русского языка, литературы, истории, обществознания</a:t>
            </a: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); </a:t>
            </a:r>
            <a:endParaRPr lang="ru-RU" altLang="en-US" b="1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ts val="3000"/>
              </a:lnSpc>
              <a:spcBef>
                <a:spcPts val="0"/>
              </a:spcBef>
            </a:pP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«Школа современного учителя. Развитие математической грамотности» </a:t>
            </a:r>
            <a:endParaRPr lang="ru-RU" altLang="en-US" b="1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ts val="3000"/>
              </a:lnSpc>
              <a:spcBef>
                <a:spcPts val="0"/>
              </a:spcBef>
            </a:pP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(учителя </a:t>
            </a:r>
            <a:r>
              <a:rPr lang="ru-RU" altLang="en-US" b="1" u="sng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математики</a:t>
            </a:r>
            <a:r>
              <a:rPr lang="ru-RU" altLang="en-US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ru-RU" altLang="en-US"/>
          </a:p>
        </p:txBody>
      </p:sp>
      <p:sp>
        <p:nvSpPr>
          <p:cNvPr id="7" name="Замещающее содержимое 3"/>
          <p:cNvSpPr>
            <a:spLocks noGrp="1"/>
          </p:cNvSpPr>
          <p:nvPr/>
        </p:nvSpPr>
        <p:spPr>
          <a:xfrm>
            <a:off x="716915" y="5441315"/>
            <a:ext cx="10622915" cy="133223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демонстрирующих  стабильно низкие образовательные результаты, </a:t>
            </a:r>
            <a:endParaRPr lang="ru-RU" altLang="en-US" sz="24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ru-RU" altLang="en-US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имеющих  недостаточный опыт, </a:t>
            </a:r>
            <a:endParaRPr lang="ru-RU" altLang="en-US" sz="24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ru-RU" altLang="en-US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кадровый резерв</a:t>
            </a:r>
            <a:endParaRPr lang="ru-RU" altLang="en-US" sz="24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Замещающее содержимое 17"/>
          <p:cNvSpPr>
            <a:spLocks noGrp="1"/>
          </p:cNvSpPr>
          <p:nvPr/>
        </p:nvSpPr>
        <p:spPr>
          <a:xfrm>
            <a:off x="437515" y="2007870"/>
            <a:ext cx="11647170" cy="41681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Сделано: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сформированы списки учителей, участвующих в оценке (7 %,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2499 чел)</a:t>
            </a:r>
            <a:endParaRPr lang="ru-RU" altLang="en-US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утверждены списки ППО (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50)</a:t>
            </a:r>
            <a:endParaRPr lang="ru-RU" altLang="en-US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определены ответственные организаторы в ППО </a:t>
            </a:r>
            <a:endParaRPr lang="ru-RU" altLang="en-US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определены даты проведения оценки (14 апреля, 20 апреля)</a:t>
            </a:r>
            <a:endParaRPr lang="ru-RU" altLang="en-US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подготовлены распорядительные акты МОУО</a:t>
            </a:r>
            <a:endParaRPr lang="ru-RU" altLang="en-US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определены наблюдатели в ППО</a:t>
            </a:r>
            <a:endParaRPr lang="ru-RU" altLang="en-US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ru-RU" altLang="en-US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Замещающее содержимое 2"/>
          <p:cNvSpPr>
            <a:spLocks noGrp="1"/>
          </p:cNvSpPr>
          <p:nvPr/>
        </p:nvSpPr>
        <p:spPr>
          <a:xfrm>
            <a:off x="1689735" y="181610"/>
            <a:ext cx="8888095" cy="74358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4000" b="1"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Подготовительный этап</a:t>
            </a:r>
            <a:endParaRPr lang="ru-RU" altLang="en-US" sz="4000" b="1"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1"/>
          </p:nvPr>
        </p:nvSpPr>
        <p:spPr>
          <a:xfrm>
            <a:off x="629285" y="1069975"/>
            <a:ext cx="11028045" cy="530225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p>
            <a:pPr marL="0" indent="0" algn="ctr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Оценка предметных и методических компетенций учителей</a:t>
            </a:r>
            <a:endParaRPr lang="ru-RU" altLang="en-US" sz="3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060" y="464820"/>
            <a:ext cx="11513185" cy="61722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ru-RU" altLang="ru-RU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Основные понятия</a:t>
            </a:r>
            <a:endParaRPr lang="ru-RU" altLang="ru-RU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0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Оценка 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- оценка предметных  и методических компетенций учителей</a:t>
            </a:r>
            <a:endParaRPr lang="ru-RU" altLang="ru-RU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0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ППО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- пункт проведения оценки, установлен в муниципальном образовании, утвержден приказом министерства образования, науки и молодежной политики Краснодарского края</a:t>
            </a:r>
            <a:endParaRPr lang="ru-RU" altLang="ru-RU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0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Ответственный организатор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- специалист, обеспечивающий координацию работ по проведию оценки в ППО, утвержден 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приказом министерства образования, науки и молодежной политики Краснодарского кра</a:t>
            </a:r>
            <a:endParaRPr lang="ru-RU" altLang="ru-RU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0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Организатор в аудитории 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- специалист организующий работу учителей в аудитории ППО.</a:t>
            </a:r>
            <a:endParaRPr lang="ru-RU" altLang="ru-RU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0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Учителя-слушатели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 - учителя, потенциальные слушатели ДПП ПК «Школа современного учителя»</a:t>
            </a:r>
            <a:endParaRPr lang="ru-RU" altLang="ru-RU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0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Сейф-пакет 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- специальный номерной пакет, защищенный от несанкционированного вскрытия, содержащий оценочные материалы </a:t>
            </a:r>
            <a:endParaRPr lang="ru-RU" altLang="ru-RU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0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Доставочный пакет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- конверт с бланками ответов учителей   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 отправки региональному координатору после процедуры оценки</a:t>
            </a:r>
            <a:endParaRPr lang="ru-RU" altLang="ru-RU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0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ФИС ОКО</a:t>
            </a:r>
            <a:r>
              <a:rPr lang="ru-RU" altLang="ru-RU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- федеральная информационная система оценки качества образования </a:t>
            </a:r>
            <a:endParaRPr lang="ru-RU" altLang="ru-RU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</a:pPr>
            <a:r>
              <a:rPr sz="2000" b="1" u="sng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https://spo-fisoko.obrnadzor.gov.ru/lk</a:t>
            </a:r>
            <a:endParaRPr sz="2000" b="1" u="sng"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Замещающее содержимое 2"/>
          <p:cNvSpPr>
            <a:spLocks noGrp="1"/>
          </p:cNvSpPr>
          <p:nvPr/>
        </p:nvSpPr>
        <p:spPr>
          <a:xfrm>
            <a:off x="1689735" y="181610"/>
            <a:ext cx="8888095" cy="70802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Распорядительные документы</a:t>
            </a:r>
            <a:endParaRPr lang="ru-RU" altLang="en-US" sz="4000" b="1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90805" y="2367915"/>
            <a:ext cx="33940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Приказ 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мининистерства образования....Краснодарского края 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от 1 марта 2022 г. № 457 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«О проведении оценки предметных и методических компетенций учителей в Краснодарском крае в 2022 году»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Текстовое поле 28"/>
          <p:cNvSpPr txBox="1"/>
          <p:nvPr/>
        </p:nvSpPr>
        <p:spPr>
          <a:xfrm>
            <a:off x="6734175" y="812800"/>
            <a:ext cx="5194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 i="1">
                <a:latin typeface="Times New Roman" panose="02020603050405020304" charset="0"/>
                <a:cs typeface="Times New Roman" panose="02020603050405020304" charset="0"/>
              </a:rPr>
              <a:t>В Федеральной информационной системе оценки качества образования </a:t>
            </a:r>
            <a:endParaRPr lang="ru-RU" altLang="en-US" sz="20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000" b="1" i="1">
                <a:latin typeface="Times New Roman" panose="02020603050405020304" charset="0"/>
                <a:cs typeface="Times New Roman" panose="02020603050405020304" charset="0"/>
              </a:rPr>
              <a:t>(ФИС ОКО</a:t>
            </a:r>
            <a:r>
              <a:rPr lang="en-US" altLang="ru-RU" sz="2000" b="1" i="1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 sz="20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spo-fisoko.obrnadzor.gov.ru</a:t>
            </a:r>
            <a:r>
              <a:rPr lang="en-US" altLang="en-US" sz="20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20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000" b="1" i="1">
                <a:latin typeface="Times New Roman" panose="02020603050405020304" charset="0"/>
                <a:cs typeface="Times New Roman" panose="02020603050405020304" charset="0"/>
              </a:rPr>
              <a:t>размещены:</a:t>
            </a:r>
            <a:endParaRPr lang="ru-RU" altLang="en-US" sz="20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604635" y="2134870"/>
            <a:ext cx="558736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2200" i="1">
                <a:latin typeface="Times New Roman" panose="02020603050405020304" charset="0"/>
                <a:cs typeface="Times New Roman" panose="02020603050405020304" charset="0"/>
              </a:rPr>
              <a:t>Регламент проведения оценки предметных и методических компетенций учителей</a:t>
            </a:r>
            <a:endParaRPr lang="ru-RU" altLang="en-US" sz="2200" i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2200" i="1">
                <a:latin typeface="Times New Roman" panose="02020603050405020304" charset="0"/>
                <a:cs typeface="Times New Roman" panose="02020603050405020304" charset="0"/>
              </a:rPr>
              <a:t>Инструктивные и методические материалы для регионального координатора</a:t>
            </a:r>
            <a:endParaRPr lang="ru-RU" altLang="en-US" sz="2200" i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22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Инструктивные и методические материалы для ответственного организатора в пункте проведения оценки</a:t>
            </a:r>
            <a:endParaRPr lang="ru-RU" altLang="en-US" sz="22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22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Инструктивные и методические материалы для организатора в аудитории</a:t>
            </a:r>
            <a:endParaRPr lang="ru-RU" altLang="en-US" sz="22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2200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Инструктивные и методические материалы технического специалиста</a:t>
            </a:r>
            <a:endParaRPr lang="ru-RU" altLang="en-US" sz="2200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endParaRPr lang="ru-RU" altLang="en-US" sz="2200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Изображение 1"/>
          <p:cNvPicPr>
            <a:picLocks noChangeAspect="1"/>
          </p:cNvPicPr>
          <p:nvPr>
            <p:ph sz="half" idx="1"/>
          </p:nvPr>
        </p:nvPicPr>
        <p:blipFill>
          <a:blip r:embed="rId1"/>
          <a:srcRect l="33845" t="16301" r="29853" b="50696"/>
          <a:stretch>
            <a:fillRect/>
          </a:stretch>
        </p:blipFill>
        <p:spPr>
          <a:xfrm>
            <a:off x="90805" y="4476750"/>
            <a:ext cx="3384550" cy="1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3557270" y="2644775"/>
            <a:ext cx="34302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Приказ 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министерства образования...Красн</a:t>
            </a:r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одарского края 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от 5 апреля 2022 г.  № 797      </a:t>
            </a:r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 «</a:t>
            </a:r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Об организации проведения первой волны ..... в 2022 году»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Изображение 1"/>
          <p:cNvPicPr>
            <a:picLocks noChangeAspect="1"/>
          </p:cNvPicPr>
          <p:nvPr>
            <p:ph sz="half" idx="2"/>
          </p:nvPr>
        </p:nvPicPr>
        <p:blipFill>
          <a:blip r:embed="rId2"/>
          <a:srcRect l="29238" t="13538" r="30555" b="49136"/>
          <a:stretch>
            <a:fillRect/>
          </a:stretch>
        </p:blipFill>
        <p:spPr>
          <a:xfrm>
            <a:off x="3819525" y="4476750"/>
            <a:ext cx="3093720" cy="20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90805" y="935355"/>
            <a:ext cx="29254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Письмо Минпросвещения России от 22.02.2022 г. 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№ АЗ-186/08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</a:rPr>
              <a:t>«Онаправлении информации»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/>
          <a:srcRect l="32435" t="14007" r="31777" b="45590"/>
          <a:stretch>
            <a:fillRect/>
          </a:stretch>
        </p:blipFill>
        <p:spPr>
          <a:xfrm>
            <a:off x="3204210" y="822325"/>
            <a:ext cx="3625850" cy="18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67665"/>
            <a:ext cx="11243945" cy="78867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Оценочные материалы </a:t>
            </a:r>
            <a:endParaRPr lang="ru-RU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58875" y="1504315"/>
            <a:ext cx="1218565" cy="3683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Блок 1.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486400" y="1504315"/>
            <a:ext cx="1218565" cy="3683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Блок 2.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9742170" y="1504315"/>
            <a:ext cx="1218565" cy="3683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Блок 3.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0" y="2456180"/>
            <a:ext cx="3535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Предметная подготовка</a:t>
            </a:r>
            <a:endParaRPr lang="ru-RU" altLang="en-US" sz="2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07060" y="3867150"/>
            <a:ext cx="2320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знание предмета в пределах требований ФГОС общего образования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310380" y="2456180"/>
            <a:ext cx="3632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Методика преподавания</a:t>
            </a:r>
            <a:endParaRPr lang="ru-RU" altLang="en-US" sz="2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4598670" y="3728720"/>
            <a:ext cx="2993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знание основ методики преподавания предмета, современных педагогических технологий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9138920" y="2456180"/>
            <a:ext cx="2425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Оценивание</a:t>
            </a:r>
            <a:endParaRPr lang="ru-RU" altLang="en-US" sz="2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8951595" y="3589655"/>
            <a:ext cx="27997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знание путей достижения образовательных результатов и способов оценки результатов обучения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886460" y="5890260"/>
            <a:ext cx="10417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Каждое оценочный материал имеет уникальный код.</a:t>
            </a:r>
            <a:endParaRPr lang="ru-RU" altLang="en-US" sz="24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780"/>
          </a:xfrm>
        </p:spPr>
        <p:txBody>
          <a:bodyPr/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Оценочные материалы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2"/>
          <p:cNvSpPr>
            <a:spLocks noGrp="1"/>
          </p:cNvSpPr>
          <p:nvPr/>
        </p:nvSpPr>
        <p:spPr>
          <a:xfrm>
            <a:off x="746760" y="1470025"/>
            <a:ext cx="2286635" cy="1188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Региональный 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координатор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мещающее содержимое 2"/>
          <p:cNvSpPr>
            <a:spLocks noGrp="1"/>
          </p:cNvSpPr>
          <p:nvPr/>
        </p:nvSpPr>
        <p:spPr>
          <a:xfrm>
            <a:off x="694690" y="2725420"/>
            <a:ext cx="2348865" cy="892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Ответственный 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 ППО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Замещающее содержимое 2"/>
          <p:cNvSpPr>
            <a:spLocks noGrp="1"/>
          </p:cNvSpPr>
          <p:nvPr/>
        </p:nvSpPr>
        <p:spPr>
          <a:xfrm>
            <a:off x="3613785" y="1470025"/>
            <a:ext cx="5519420" cy="772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Получение, выдача ответственным в ППО по адресу Краснодар, ул.Красная, 76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Замещающее содержимое 2"/>
          <p:cNvSpPr>
            <a:spLocks noGrp="1"/>
          </p:cNvSpPr>
          <p:nvPr/>
        </p:nvSpPr>
        <p:spPr>
          <a:xfrm>
            <a:off x="9467850" y="1579880"/>
            <a:ext cx="2056130" cy="968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11-13 апреля 2022 г.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Замещающее содержимое 2"/>
          <p:cNvSpPr>
            <a:spLocks noGrp="1"/>
          </p:cNvSpPr>
          <p:nvPr/>
        </p:nvSpPr>
        <p:spPr>
          <a:xfrm>
            <a:off x="3851275" y="2725420"/>
            <a:ext cx="5045075" cy="71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2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Получение, хранение и выдача организатору в аудитории</a:t>
            </a:r>
            <a:endParaRPr lang="ru-RU" altLang="en-US" sz="22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Замещающее содержимое 2"/>
          <p:cNvSpPr>
            <a:spLocks noGrp="1"/>
          </p:cNvSpPr>
          <p:nvPr/>
        </p:nvSpPr>
        <p:spPr>
          <a:xfrm>
            <a:off x="9133205" y="2489200"/>
            <a:ext cx="2600960" cy="118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 день проведения оценки </a:t>
            </a:r>
            <a:endParaRPr lang="ru-RU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Замещающее содержимое 2"/>
          <p:cNvSpPr>
            <a:spLocks noGrp="1"/>
          </p:cNvSpPr>
          <p:nvPr/>
        </p:nvSpPr>
        <p:spPr>
          <a:xfrm>
            <a:off x="694690" y="5325745"/>
            <a:ext cx="10901045" cy="71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altLang="en-US" sz="22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76655" y="4339590"/>
            <a:ext cx="102743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Каждый комплект оценочных материалов (КИМов) содержит: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-инструкцию для учителя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- бланки с заданиями (ответами)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- приложения  (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материалы для выполнения задания, справочные материалы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12688</Words>
  <Application>WPS Presentation</Application>
  <PresentationFormat>Widescreen</PresentationFormat>
  <Paragraphs>340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Cambria</vt:lpstr>
      <vt:lpstr>Times New Roman</vt:lpstr>
      <vt:lpstr>Arial Unicode MS</vt:lpstr>
      <vt:lpstr>Calibri Light</vt:lpstr>
      <vt:lpstr>Calibri</vt:lpstr>
      <vt:lpstr>Office Theme</vt:lpstr>
      <vt:lpstr>Особенности организации оценки  компетенций учителей в первую волну ( апрель 2022 г.)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Оценочные материалы </vt:lpstr>
      <vt:lpstr>Оценочные материалы</vt:lpstr>
      <vt:lpstr>Участники процедуры оценки</vt:lpstr>
      <vt:lpstr>Участники процедуры оценки</vt:lpstr>
      <vt:lpstr>Участники процедуры оценки</vt:lpstr>
      <vt:lpstr>Учителя информатики, претендующие на вхождение в региональный методический актив</vt:lpstr>
      <vt:lpstr>PowerPoint 演示文稿</vt:lpstr>
      <vt:lpstr>Заполнение электронного протокола</vt:lpstr>
      <vt:lpstr>PowerPoint 演示文稿</vt:lpstr>
      <vt:lpstr>Анкетирование участников</vt:lpstr>
      <vt:lpstr>Участники процедуры оценки</vt:lpstr>
      <vt:lpstr>Участники процедуры оценки</vt:lpstr>
      <vt:lpstr>Участники процедуры оценки</vt:lpstr>
      <vt:lpstr>Участники процедуры оценки</vt:lpstr>
      <vt:lpstr>PowerPoint 演示文稿</vt:lpstr>
      <vt:lpstr>PowerPoint 演示文稿</vt:lpstr>
      <vt:lpstr>PowerPoint 演示文稿</vt:lpstr>
      <vt:lpstr>Участники процедуры оценки</vt:lpstr>
      <vt:lpstr>Участники процедуры оценки</vt:lpstr>
      <vt:lpstr>Участники процедуры оценки</vt:lpstr>
      <vt:lpstr>Участники процедуры оценки</vt:lpstr>
      <vt:lpstr>Задачи муниципальных органов управления образования</vt:lpstr>
      <vt:lpstr>Контакты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Cli3-k3-1</cp:lastModifiedBy>
  <cp:revision>72</cp:revision>
  <dcterms:created xsi:type="dcterms:W3CDTF">2021-02-17T09:55:00Z</dcterms:created>
  <dcterms:modified xsi:type="dcterms:W3CDTF">2022-04-07T09:28:53Z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1049-11.2.0.11042</vt:lpwstr>
  </property>
  <property fmtid="{D5CDD505-2E9C-101B-9397-08002B2CF9AE}" pid="3" name="ICV">
    <vt:lpwstr>BFE27CB788E34582B35AF457E97934A4</vt:lpwstr>
  </property>
</Properties>
</file>